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1"/>
  </p:notesMasterIdLst>
  <p:sldIdLst>
    <p:sldId id="1164" r:id="rId2"/>
    <p:sldId id="1165" r:id="rId3"/>
    <p:sldId id="1168" r:id="rId4"/>
    <p:sldId id="1169" r:id="rId5"/>
    <p:sldId id="1173" r:id="rId6"/>
    <p:sldId id="910" r:id="rId7"/>
    <p:sldId id="324" r:id="rId8"/>
    <p:sldId id="328" r:id="rId9"/>
    <p:sldId id="329" r:id="rId10"/>
    <p:sldId id="330" r:id="rId11"/>
    <p:sldId id="268" r:id="rId12"/>
    <p:sldId id="331" r:id="rId13"/>
    <p:sldId id="333" r:id="rId14"/>
    <p:sldId id="334" r:id="rId15"/>
    <p:sldId id="335" r:id="rId16"/>
    <p:sldId id="339" r:id="rId17"/>
    <p:sldId id="340" r:id="rId18"/>
    <p:sldId id="913" r:id="rId19"/>
    <p:sldId id="264" r:id="rId20"/>
    <p:sldId id="301" r:id="rId21"/>
    <p:sldId id="914" r:id="rId22"/>
    <p:sldId id="304" r:id="rId23"/>
    <p:sldId id="306" r:id="rId24"/>
    <p:sldId id="322" r:id="rId25"/>
    <p:sldId id="915" r:id="rId26"/>
    <p:sldId id="918" r:id="rId27"/>
    <p:sldId id="919" r:id="rId28"/>
    <p:sldId id="916" r:id="rId29"/>
    <p:sldId id="1155" r:id="rId30"/>
    <p:sldId id="1156" r:id="rId31"/>
    <p:sldId id="1157" r:id="rId32"/>
    <p:sldId id="1158" r:id="rId33"/>
    <p:sldId id="1159" r:id="rId34"/>
    <p:sldId id="1174" r:id="rId35"/>
    <p:sldId id="1176" r:id="rId36"/>
    <p:sldId id="1177" r:id="rId37"/>
    <p:sldId id="1179" r:id="rId38"/>
    <p:sldId id="1180" r:id="rId39"/>
    <p:sldId id="1161" r:id="rId40"/>
    <p:sldId id="1181" r:id="rId41"/>
    <p:sldId id="1182" r:id="rId42"/>
    <p:sldId id="1183" r:id="rId43"/>
    <p:sldId id="1184" r:id="rId44"/>
    <p:sldId id="1185" r:id="rId45"/>
    <p:sldId id="1186" r:id="rId46"/>
    <p:sldId id="1187" r:id="rId47"/>
    <p:sldId id="1188" r:id="rId48"/>
    <p:sldId id="1189" r:id="rId49"/>
    <p:sldId id="1190" r:id="rId50"/>
    <p:sldId id="1191" r:id="rId51"/>
    <p:sldId id="1192" r:id="rId52"/>
    <p:sldId id="1193" r:id="rId53"/>
    <p:sldId id="1194" r:id="rId54"/>
    <p:sldId id="1195" r:id="rId55"/>
    <p:sldId id="1196" r:id="rId56"/>
    <p:sldId id="1197" r:id="rId57"/>
    <p:sldId id="1198" r:id="rId58"/>
    <p:sldId id="1199" r:id="rId59"/>
    <p:sldId id="1200" r:id="rId60"/>
    <p:sldId id="1201" r:id="rId61"/>
    <p:sldId id="1202" r:id="rId62"/>
    <p:sldId id="1204" r:id="rId63"/>
    <p:sldId id="1203" r:id="rId64"/>
    <p:sldId id="1205" r:id="rId65"/>
    <p:sldId id="1206" r:id="rId66"/>
    <p:sldId id="1207" r:id="rId67"/>
    <p:sldId id="1209" r:id="rId68"/>
    <p:sldId id="1208" r:id="rId69"/>
    <p:sldId id="1210" r:id="rId70"/>
    <p:sldId id="1212" r:id="rId71"/>
    <p:sldId id="1213" r:id="rId72"/>
    <p:sldId id="1214" r:id="rId73"/>
    <p:sldId id="1215" r:id="rId74"/>
    <p:sldId id="1216" r:id="rId75"/>
    <p:sldId id="1217" r:id="rId76"/>
    <p:sldId id="1218" r:id="rId77"/>
    <p:sldId id="1219" r:id="rId78"/>
    <p:sldId id="1220" r:id="rId79"/>
    <p:sldId id="303" r:id="rId80"/>
  </p:sldIdLst>
  <p:sldSz cx="9144000" cy="5143500" type="screen16x9"/>
  <p:notesSz cx="6858000" cy="9144000"/>
  <p:defaultTextStyle>
    <a:defPPr>
      <a:defRPr lang="en-US"/>
    </a:defPPr>
    <a:lvl1pPr marL="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8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90" d="100"/>
          <a:sy n="90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9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54BB0-486E-49F5-A877-E62D30B71C3A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7D2D6-6B4E-4CB5-94F4-0805880CC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8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6A686E57-E608-4866-9FC1-089AFAA88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81F8F2-9005-44A0-B9F4-4C15E944BD14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3DB160F-0164-4093-81AF-E508F83603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A44BE1B-F7AE-444D-BF8F-9CFEE5CEF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5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62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05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241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17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5518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83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05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73F5FB8-4D55-4260-BAD8-82F2838FCA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9FC1C5-5D0A-4FEA-B057-10AD91D7E8C0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867AFC4D-9E32-49E9-8A08-9298A5242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8DEBFC5-7DD5-444D-9F2F-F18F36CF6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488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87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113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408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61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986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842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923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873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40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26E7AF7-72F8-474F-B767-18D0CC6EF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6EF7AC-B6AF-4B70-B91F-84CA2A79853F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577A1-896D-4C12-A9FC-9B25CFE8E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04FFFC5-A95E-4967-9302-1984D879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54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214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533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594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225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721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799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778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685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26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26E7AF7-72F8-474F-B767-18D0CC6EF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6EF7AC-B6AF-4B70-B91F-84CA2A79853F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577A1-896D-4C12-A9FC-9B25CFE8E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04FFFC5-A95E-4967-9302-1984D879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4726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004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809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720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184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08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3687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31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26E7AF7-72F8-474F-B767-18D0CC6EF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6EF7AC-B6AF-4B70-B91F-84CA2A79853F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577A1-896D-4C12-A9FC-9B25CFE8E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04FFFC5-A95E-4967-9302-1984D879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26E7AF7-72F8-474F-B767-18D0CC6EF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6EF7AC-B6AF-4B70-B91F-84CA2A79853F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577A1-896D-4C12-A9FC-9B25CFE8E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04FFFC5-A95E-4967-9302-1984D879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26E7AF7-72F8-474F-B767-18D0CC6EF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6EF7AC-B6AF-4B70-B91F-84CA2A79853F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577A1-896D-4C12-A9FC-9B25CFE8E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04FFFC5-A95E-4967-9302-1984D879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A1E574A-68D7-4D18-8A2B-F3E2435FC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E31B38-02FE-4825-A91E-FADFF48C548B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3F8E10-89B9-4904-B48F-A8D506CC4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136A9E9-26A5-4C8C-84A9-DC342C8CE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3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3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6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5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2" indent="0">
              <a:buNone/>
              <a:defRPr sz="2000" b="1"/>
            </a:lvl2pPr>
            <a:lvl3pPr marL="914288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7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2" indent="0">
              <a:buNone/>
              <a:defRPr sz="2000" b="1"/>
            </a:lvl2pPr>
            <a:lvl3pPr marL="914288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5" indent="0">
              <a:buNone/>
              <a:defRPr sz="1600" b="1"/>
            </a:lvl6pPr>
            <a:lvl7pPr marL="2742857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8" indent="0">
              <a:buNone/>
              <a:defRPr sz="1000"/>
            </a:lvl3pPr>
            <a:lvl4pPr marL="1371430" indent="0">
              <a:buNone/>
              <a:defRPr sz="900"/>
            </a:lvl4pPr>
            <a:lvl5pPr marL="1828574" indent="0">
              <a:buNone/>
              <a:defRPr sz="900"/>
            </a:lvl5pPr>
            <a:lvl6pPr marL="2285715" indent="0">
              <a:buNone/>
              <a:defRPr sz="900"/>
            </a:lvl6pPr>
            <a:lvl7pPr marL="2742857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9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2" indent="0">
              <a:buNone/>
              <a:defRPr sz="2800"/>
            </a:lvl2pPr>
            <a:lvl3pPr marL="914288" indent="0">
              <a:buNone/>
              <a:defRPr sz="2400"/>
            </a:lvl3pPr>
            <a:lvl4pPr marL="1371430" indent="0">
              <a:buNone/>
              <a:defRPr sz="2000"/>
            </a:lvl4pPr>
            <a:lvl5pPr marL="1828574" indent="0">
              <a:buNone/>
              <a:defRPr sz="2000"/>
            </a:lvl5pPr>
            <a:lvl6pPr marL="2285715" indent="0">
              <a:buNone/>
              <a:defRPr sz="2000"/>
            </a:lvl6pPr>
            <a:lvl7pPr marL="2742857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2" indent="0">
              <a:buNone/>
              <a:defRPr sz="1200"/>
            </a:lvl2pPr>
            <a:lvl3pPr marL="914288" indent="0">
              <a:buNone/>
              <a:defRPr sz="1000"/>
            </a:lvl3pPr>
            <a:lvl4pPr marL="1371430" indent="0">
              <a:buNone/>
              <a:defRPr sz="900"/>
            </a:lvl4pPr>
            <a:lvl5pPr marL="1828574" indent="0">
              <a:buNone/>
              <a:defRPr sz="900"/>
            </a:lvl5pPr>
            <a:lvl6pPr marL="2285715" indent="0">
              <a:buNone/>
              <a:defRPr sz="900"/>
            </a:lvl6pPr>
            <a:lvl7pPr marL="2742857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9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5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28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5" algn="l" defTabSz="91428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0" algn="l" defTabSz="91428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indent="-228570" algn="l" defTabSz="91428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7.bin"/><Relationship Id="rId4" Type="http://schemas.openxmlformats.org/officeDocument/2006/relationships/image" Target="../media/image6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4.wmf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7382"/>
            <a:ext cx="914400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FDP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5350"/>
            <a:ext cx="91440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N.Sandhya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, Professor of CSE, VNR VJIET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524" y="361955"/>
            <a:ext cx="557212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Supervised vs. Unsupervised Learning</a:t>
            </a:r>
            <a:endParaRPr lang="en-US" sz="24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" y="1056948"/>
            <a:ext cx="8991600" cy="22006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Supervised learning (classification)</a:t>
            </a:r>
          </a:p>
          <a:p>
            <a:pPr>
              <a:lnSpc>
                <a:spcPct val="130000"/>
              </a:lnSpc>
            </a:pPr>
            <a:r>
              <a:rPr lang="en-US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Supervision: The training data (observations, measurements, etc.) are accompanied by</a:t>
            </a:r>
          </a:p>
          <a:p>
            <a:pPr>
              <a:lnSpc>
                <a:spcPct val="130000"/>
              </a:lnSpc>
            </a:pPr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                 labels indicating the class of the observations</a:t>
            </a:r>
          </a:p>
          <a:p>
            <a:pPr lvl="1">
              <a:lnSpc>
                <a:spcPct val="130000"/>
              </a:lnSpc>
            </a:pPr>
            <a:endParaRPr lang="en-US" alt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r>
              <a:rPr lang="en-US" altLang="en-US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               New data is classified based on the training set</a:t>
            </a:r>
          </a:p>
          <a:p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1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523" y="361951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kNN)</a:t>
            </a:r>
            <a:r>
              <a:rPr 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75" y="1134130"/>
            <a:ext cx="267652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Assumptions: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5" y="2014070"/>
            <a:ext cx="8915400" cy="19620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Select the parameter k based on the data</a:t>
            </a:r>
          </a:p>
          <a:p>
            <a:pPr algn="just"/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Requires a distance metric to define proximity between ant two data points</a:t>
            </a:r>
          </a:p>
          <a:p>
            <a:pPr algn="just"/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Example: Euclidean distance, Manhattan distance or 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248316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714" y="264044"/>
            <a:ext cx="4606291" cy="687207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3-KN</a:t>
            </a:r>
            <a:r>
              <a:rPr lang="en-IN" dirty="0"/>
              <a:t>N </a:t>
            </a:r>
            <a:r>
              <a:rPr spc="-8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81877" y="940690"/>
            <a:ext cx="2101215" cy="3188018"/>
            <a:chOff x="6318503" y="1254252"/>
            <a:chExt cx="2801620" cy="4250690"/>
          </a:xfrm>
        </p:grpSpPr>
        <p:sp>
          <p:nvSpPr>
            <p:cNvPr id="4" name="object 4"/>
            <p:cNvSpPr/>
            <p:nvPr/>
          </p:nvSpPr>
          <p:spPr>
            <a:xfrm>
              <a:off x="6353555" y="1267968"/>
              <a:ext cx="2766059" cy="4236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00799" y="1295400"/>
              <a:ext cx="2667000" cy="41376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318503" y="1254252"/>
              <a:ext cx="2609088" cy="623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69477"/>
              </p:ext>
            </p:extLst>
          </p:nvPr>
        </p:nvGraphicFramePr>
        <p:xfrm>
          <a:off x="5933885" y="967979"/>
          <a:ext cx="2000250" cy="3091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67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700" dirty="0">
                        <a:latin typeface="Carlito"/>
                        <a:cs typeface="Carlito"/>
                      </a:endParaRPr>
                    </a:p>
                  </a:txBody>
                  <a:tcPr marL="0" marR="0" marT="23813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2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sqrt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[(35-37)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+(35-50)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104" baseline="264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+(3-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2)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]=15.16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24288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7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sqrt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[(22-37)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+(50-50)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104" baseline="264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+(2-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2)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]=15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49054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7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sqrt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[(63-37)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+(200-50)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104" baseline="264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+(1-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2)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]=152.23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sqrt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[(59-37)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+(170-50)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104" baseline="264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+(1-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2)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]=122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25241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sqrt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[(25-37)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+(40-50)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104" baseline="264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+(4-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2)</a:t>
                      </a:r>
                      <a:r>
                        <a:rPr sz="1200" spc="-7" baseline="26455" dirty="0">
                          <a:latin typeface="Carlito"/>
                          <a:cs typeface="Carlito"/>
                        </a:rPr>
                        <a:t>2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]=15.74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9049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F7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1308740" y="937265"/>
            <a:ext cx="3178969" cy="470059"/>
            <a:chOff x="220979" y="1249680"/>
            <a:chExt cx="4238625" cy="626745"/>
          </a:xfrm>
        </p:grpSpPr>
        <p:sp>
          <p:nvSpPr>
            <p:cNvPr id="9" name="object 9"/>
            <p:cNvSpPr/>
            <p:nvPr/>
          </p:nvSpPr>
          <p:spPr>
            <a:xfrm>
              <a:off x="220979" y="1249680"/>
              <a:ext cx="1548383" cy="6263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8404" y="1249680"/>
              <a:ext cx="842771" cy="6263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0779" y="1249680"/>
              <a:ext cx="1292352" cy="6263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76827" y="1249680"/>
              <a:ext cx="882396" cy="6263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25626" y="1188720"/>
            <a:ext cx="862013" cy="3287554"/>
            <a:chOff x="3576828" y="1584960"/>
            <a:chExt cx="1149350" cy="4383405"/>
          </a:xfrm>
        </p:grpSpPr>
        <p:sp>
          <p:nvSpPr>
            <p:cNvPr id="14" name="object 14"/>
            <p:cNvSpPr/>
            <p:nvPr/>
          </p:nvSpPr>
          <p:spPr>
            <a:xfrm>
              <a:off x="3576828" y="1584960"/>
              <a:ext cx="1149096" cy="6263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6828" y="1920240"/>
              <a:ext cx="1027176" cy="6263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6828" y="2346960"/>
              <a:ext cx="527303" cy="6263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76828" y="2944368"/>
              <a:ext cx="527303" cy="6263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76828" y="3544824"/>
              <a:ext cx="527303" cy="6263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76828" y="4143755"/>
              <a:ext cx="527303" cy="6263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6828" y="4742688"/>
              <a:ext cx="527303" cy="6263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576828" y="5341619"/>
              <a:ext cx="527303" cy="6263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22" name="object 22"/>
          <p:cNvSpPr/>
          <p:nvPr/>
        </p:nvSpPr>
        <p:spPr>
          <a:xfrm>
            <a:off x="4822322" y="937261"/>
            <a:ext cx="752093" cy="469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grpSp>
        <p:nvGrpSpPr>
          <p:cNvPr id="23" name="object 23"/>
          <p:cNvGrpSpPr/>
          <p:nvPr/>
        </p:nvGrpSpPr>
        <p:grpSpPr>
          <a:xfrm>
            <a:off x="1308734" y="1760222"/>
            <a:ext cx="942975" cy="2716053"/>
            <a:chOff x="220979" y="2346960"/>
            <a:chExt cx="1257300" cy="3621404"/>
          </a:xfrm>
        </p:grpSpPr>
        <p:sp>
          <p:nvSpPr>
            <p:cNvPr id="24" name="object 24"/>
            <p:cNvSpPr/>
            <p:nvPr/>
          </p:nvSpPr>
          <p:spPr>
            <a:xfrm>
              <a:off x="220979" y="2346960"/>
              <a:ext cx="1257300" cy="6263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979" y="2944368"/>
              <a:ext cx="1185671" cy="62636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0979" y="3544824"/>
              <a:ext cx="1053083" cy="6263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979" y="4143755"/>
              <a:ext cx="894588" cy="6263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20979" y="4742688"/>
              <a:ext cx="999744" cy="62636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20979" y="5341620"/>
              <a:ext cx="952500" cy="62636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24305" y="1760222"/>
            <a:ext cx="1289685" cy="2716053"/>
            <a:chOff x="1708404" y="2346960"/>
            <a:chExt cx="1719580" cy="3621404"/>
          </a:xfrm>
        </p:grpSpPr>
        <p:sp>
          <p:nvSpPr>
            <p:cNvPr id="31" name="object 31"/>
            <p:cNvSpPr/>
            <p:nvPr/>
          </p:nvSpPr>
          <p:spPr>
            <a:xfrm>
              <a:off x="1708404" y="2346960"/>
              <a:ext cx="679704" cy="62636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0780" y="2346960"/>
              <a:ext cx="844295" cy="62636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8404" y="2944368"/>
              <a:ext cx="679704" cy="6263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430780" y="2944368"/>
              <a:ext cx="844295" cy="62636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08404" y="3544824"/>
              <a:ext cx="679704" cy="62636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430780" y="3544824"/>
              <a:ext cx="996695" cy="62636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08404" y="4143755"/>
              <a:ext cx="679704" cy="62636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30780" y="4143755"/>
              <a:ext cx="996695" cy="62636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708404" y="4742688"/>
              <a:ext cx="679704" cy="62636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30780" y="4742688"/>
              <a:ext cx="844295" cy="62636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708404" y="5341620"/>
              <a:ext cx="679704" cy="62636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30780" y="5341620"/>
              <a:ext cx="844295" cy="62636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822316" y="1760222"/>
            <a:ext cx="592455" cy="2716053"/>
            <a:chOff x="4905755" y="2346960"/>
            <a:chExt cx="789940" cy="3621404"/>
          </a:xfrm>
        </p:grpSpPr>
        <p:sp>
          <p:nvSpPr>
            <p:cNvPr id="44" name="object 44"/>
            <p:cNvSpPr/>
            <p:nvPr/>
          </p:nvSpPr>
          <p:spPr>
            <a:xfrm>
              <a:off x="4905755" y="2346960"/>
              <a:ext cx="711708" cy="62636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905755" y="2944368"/>
              <a:ext cx="789431" cy="62636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905755" y="3544824"/>
              <a:ext cx="711708" cy="62636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05755" y="4143755"/>
              <a:ext cx="711708" cy="62636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05755" y="4742688"/>
              <a:ext cx="789431" cy="62636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905755" y="5341620"/>
              <a:ext cx="507491" cy="62636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955097" y="4075152"/>
            <a:ext cx="9953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6"/>
              </a:lnSpc>
            </a:pPr>
            <a:r>
              <a:rPr sz="1700" spc="-4" dirty="0">
                <a:solidFill>
                  <a:srgbClr val="FF6600"/>
                </a:solidFill>
                <a:latin typeface="Tahoma"/>
                <a:cs typeface="Tahoma"/>
              </a:rPr>
              <a:t>?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8321" y="4058221"/>
            <a:ext cx="914400" cy="28575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219200" y="0"/>
                </a:moveTo>
                <a:lnTo>
                  <a:pt x="0" y="0"/>
                </a:lnTo>
                <a:lnTo>
                  <a:pt x="0" y="381000"/>
                </a:lnTo>
                <a:lnTo>
                  <a:pt x="1219200" y="3810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401562" y="6464909"/>
            <a:ext cx="23177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288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142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8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4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5">
              <a:lnSpc>
                <a:spcPts val="1240"/>
              </a:lnSpc>
            </a:pPr>
            <a:fld id="{81D60167-4931-47E6-BA6A-407CBD079E47}" type="slidenum">
              <a:rPr lang="en-IN" smtClean="0"/>
              <a:pPr marL="38095">
                <a:lnSpc>
                  <a:spcPts val="1240"/>
                </a:lnSpc>
              </a:pPr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523" y="361951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75" y="1134130"/>
            <a:ext cx="221932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03" y="1904980"/>
            <a:ext cx="8915400" cy="28623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KNN classification is performed using the following four steps</a:t>
            </a:r>
          </a:p>
          <a:p>
            <a:pPr algn="just"/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Compute the distance metric between the test data point and all the labeled data points</a:t>
            </a:r>
          </a:p>
          <a:p>
            <a:pPr algn="just"/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Order the labeled data points in the increasing order of this distance metric</a:t>
            </a:r>
          </a:p>
          <a:p>
            <a:pPr algn="just"/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 the top k labeled data points and look at the class labels</a:t>
            </a:r>
          </a:p>
          <a:p>
            <a:pPr algn="just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Find the class label that the majority of these k labeled data points have and assign it to</a:t>
            </a:r>
          </a:p>
          <a:p>
            <a:pPr algn="just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the test data point.</a:t>
            </a:r>
          </a:p>
        </p:txBody>
      </p:sp>
    </p:spTree>
    <p:extLst>
      <p:ext uri="{BB962C8B-B14F-4D97-AF65-F5344CB8AC3E}">
        <p14:creationId xmlns:p14="http://schemas.microsoft.com/office/powerpoint/2010/main" val="25599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524" y="361951"/>
            <a:ext cx="747712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Neighbors(KNN)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5701" r="14011" b="19633"/>
          <a:stretch/>
        </p:blipFill>
        <p:spPr>
          <a:xfrm>
            <a:off x="0" y="361954"/>
            <a:ext cx="8763000" cy="43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2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399" y="45851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Neighbors(KNN)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399" y="1210330"/>
            <a:ext cx="312420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Things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069" y="2190750"/>
            <a:ext cx="8859715" cy="19389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Following are some things one should consider before applying KNN  algorithm</a:t>
            </a:r>
          </a:p>
          <a:p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Parameter selection</a:t>
            </a:r>
          </a:p>
          <a:p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Presence of noise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Feature selection and scaling</a:t>
            </a:r>
          </a:p>
          <a:p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07501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5819" y="332639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210330"/>
            <a:ext cx="350520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Parameter selection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62150"/>
            <a:ext cx="8839200" cy="255453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best choice of k depends on the data</a:t>
            </a:r>
          </a:p>
          <a:p>
            <a:pPr algn="just"/>
            <a:endParaRPr 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Larger values of k reduce the effect of noise on classification but makes the decision but makes the decision boundaries between  classes less distinct</a:t>
            </a:r>
          </a:p>
          <a:p>
            <a:pPr algn="just"/>
            <a:endParaRPr 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Smaller values of k tend to be affected by the noise with clear separation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121105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5F81BA-F2CD-46AE-99AF-EAF97AD861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58875"/>
            <a:ext cx="723900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6688"/>
            <a:ext cx="557212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 Fold Cross Validation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19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69FD-15B8-4577-B3EA-021DCCC8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34678"/>
            <a:ext cx="8839200" cy="26324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Cross-validation (k-fold, where k = 10 is most popular)</a:t>
            </a:r>
          </a:p>
          <a:p>
            <a:pPr marL="457142" lvl="1" indent="0">
              <a:lnSpc>
                <a:spcPct val="80000"/>
              </a:lnSpc>
              <a:buNone/>
            </a:pPr>
            <a:endParaRPr lang="en-US" altLang="en-US" sz="20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Randomly partition the data into k mutually exclusive subsets, each approximately equal size</a:t>
            </a:r>
          </a:p>
          <a:p>
            <a:pPr lvl="1">
              <a:lnSpc>
                <a:spcPct val="80000"/>
              </a:lnSpc>
            </a:pPr>
            <a:endParaRPr lang="en-US" altLang="en-US" sz="20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At i-</a:t>
            </a:r>
            <a:r>
              <a:rPr lang="en-US" altLang="en-US" sz="2000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iteration, use Di as test set and others as training set</a:t>
            </a:r>
          </a:p>
          <a:p>
            <a:pPr marL="457142" lvl="1" indent="0">
              <a:lnSpc>
                <a:spcPct val="80000"/>
              </a:lnSpc>
              <a:buNone/>
            </a:pPr>
            <a:endParaRPr lang="en-US" altLang="en-US" sz="20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Fit a model on the training set and evaluate it on the test set</a:t>
            </a: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3335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 Fold Cross Validation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592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9291-735E-4BC0-8EDF-91CB683D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58478"/>
            <a:ext cx="8839200" cy="339447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Definition</a:t>
            </a:r>
            <a:br>
              <a:rPr lang="en-IN" sz="2000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0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A probability is a number between 0 and 1 that represents the chance of an outcome.</a:t>
            </a:r>
            <a:br>
              <a:rPr lang="en-IN" sz="2000" b="1" dirty="0">
                <a:latin typeface="Times New Roman" pitchFamily="18" charset="0"/>
                <a:cs typeface="Times New Roman" pitchFamily="18" charset="0"/>
              </a:rPr>
            </a:b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Each elementary outcome has an associated probability.</a:t>
            </a:r>
            <a:br>
              <a:rPr lang="en-IN" sz="2000" b="1" dirty="0">
                <a:latin typeface="Times New Roman" pitchFamily="18" charset="0"/>
                <a:cs typeface="Times New Roman" pitchFamily="18" charset="0"/>
              </a:rPr>
            </a:b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The sum of probabilities over all outcomes in the outcome space is 1.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995" y="133350"/>
            <a:ext cx="54959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Probability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333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734B1C6-D98F-4F4D-9221-572CC60FE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3050" y="800100"/>
            <a:ext cx="6457950" cy="8572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br>
              <a:rPr lang="en-US" sz="3600" b="1" dirty="0"/>
            </a:br>
            <a:r>
              <a:rPr lang="en-US" sz="3600" b="1" dirty="0"/>
              <a:t>Basic Concepts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D14C3A3-B7DC-473C-8F1C-67F67DD607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839200" cy="318135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experiment 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 the process by which an observation (or measurement) is obtained.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event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an outcome of an experiment, usually denoted by a capital letter.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basic element to which probability is applied</a:t>
            </a:r>
          </a:p>
          <a:p>
            <a:pPr marL="457142" lvl="1" indent="0">
              <a:lnSpc>
                <a:spcPct val="90000"/>
              </a:lnSpc>
              <a:spcBef>
                <a:spcPct val="0"/>
              </a:spcBef>
              <a:buNone/>
              <a:defRPr/>
            </a:pP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142" lvl="1" indent="0">
              <a:lnSpc>
                <a:spcPct val="90000"/>
              </a:lnSpc>
              <a:spcBef>
                <a:spcPct val="0"/>
              </a:spcBef>
              <a:buNone/>
              <a:defRPr/>
            </a:pP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When an experiment is performed, a particular event either happens, or it doesn’t!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524" y="361955"/>
            <a:ext cx="557212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Supervised vs. Unsupervised Learning</a:t>
            </a:r>
            <a:endParaRPr lang="en-US" sz="24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30" y="1095842"/>
            <a:ext cx="8988669" cy="18928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Unsupervised learning (clustering)</a:t>
            </a:r>
          </a:p>
          <a:p>
            <a:pPr algn="just">
              <a:lnSpc>
                <a:spcPct val="130000"/>
              </a:lnSpc>
            </a:pPr>
            <a:endParaRPr lang="en-US" alt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</a:pPr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class labels of training data is unknown</a:t>
            </a:r>
          </a:p>
          <a:p>
            <a:pPr lvl="1" algn="just">
              <a:lnSpc>
                <a:spcPct val="130000"/>
              </a:lnSpc>
            </a:pPr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Given a set of measurements, observations, etc. with the aim of establishing the existence of classes or clusters in the dat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462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6" name="Rectangle 6">
            <a:extLst>
              <a:ext uri="{FF2B5EF4-FFF2-40B4-BE49-F238E27FC236}">
                <a16:creationId xmlns:a16="http://schemas.microsoft.com/office/drawing/2014/main" id="{0F86837C-78E5-4A24-9194-E00E898EE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76350"/>
            <a:ext cx="8839200" cy="33147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An event that cannot be decomposed is called a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simple event. </a:t>
            </a:r>
          </a:p>
          <a:p>
            <a:pPr marL="0" indent="0">
              <a:buNone/>
              <a:defRPr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Denoted by E with a subscript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  <a:defRPr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Each simple event will be assigned a probability, measuring “how often” it occurs. </a:t>
            </a:r>
          </a:p>
          <a:p>
            <a:pPr marL="0" indent="0">
              <a:buNone/>
              <a:defRPr/>
            </a:pP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set of all simple events of an experiment is called the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sample space, S.</a:t>
            </a:r>
          </a:p>
        </p:txBody>
      </p:sp>
      <p:grpSp>
        <p:nvGrpSpPr>
          <p:cNvPr id="37893" name="Group 17">
            <a:extLst>
              <a:ext uri="{FF2B5EF4-FFF2-40B4-BE49-F238E27FC236}">
                <a16:creationId xmlns:a16="http://schemas.microsoft.com/office/drawing/2014/main" id="{24649CF1-143C-456A-820A-FD6A0E3A67CB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72130"/>
            <a:ext cx="1068456" cy="751820"/>
            <a:chOff x="4512" y="96"/>
            <a:chExt cx="1104" cy="960"/>
          </a:xfrm>
        </p:grpSpPr>
        <p:sp>
          <p:nvSpPr>
            <p:cNvPr id="81938" name="Rectangle 18">
              <a:extLst>
                <a:ext uri="{FF2B5EF4-FFF2-40B4-BE49-F238E27FC236}">
                  <a16:creationId xmlns:a16="http://schemas.microsoft.com/office/drawing/2014/main" id="{0059E29C-2CF2-4BCE-ABAD-80DEFD4CF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6"/>
              <a:ext cx="1104" cy="960"/>
            </a:xfrm>
            <a:prstGeom prst="rect">
              <a:avLst/>
            </a:prstGeom>
            <a:solidFill>
              <a:srgbClr val="F4ECC6"/>
            </a:solidFill>
            <a:ln w="2857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pic>
          <p:nvPicPr>
            <p:cNvPr id="37895" name="Picture 19" descr="dice">
              <a:extLst>
                <a:ext uri="{FF2B5EF4-FFF2-40B4-BE49-F238E27FC236}">
                  <a16:creationId xmlns:a16="http://schemas.microsoft.com/office/drawing/2014/main" id="{2A3697AD-951A-4111-8793-542B75FD9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" y="168"/>
              <a:ext cx="960" cy="818"/>
            </a:xfrm>
            <a:prstGeom prst="rect">
              <a:avLst/>
            </a:prstGeom>
            <a:noFill/>
            <a:ln w="9525">
              <a:solidFill>
                <a:srgbClr val="CC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52400" y="37213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/>
              <a:t>Basic Concepts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6" name="Rectangle 8">
            <a:extLst>
              <a:ext uri="{FF2B5EF4-FFF2-40B4-BE49-F238E27FC236}">
                <a16:creationId xmlns:a16="http://schemas.microsoft.com/office/drawing/2014/main" id="{2D247BDA-2FFB-429B-9254-318298A52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1"/>
            <a:ext cx="2800350" cy="102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The die toss:</a:t>
            </a:r>
          </a:p>
          <a:p>
            <a:pPr lvl="1">
              <a:buFontTx/>
              <a:buChar char="–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A: an odd number</a:t>
            </a:r>
          </a:p>
          <a:p>
            <a:pPr lvl="1">
              <a:buFontTx/>
              <a:buChar char="–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B: a number &gt; 2</a:t>
            </a:r>
          </a:p>
        </p:txBody>
      </p:sp>
      <p:grpSp>
        <p:nvGrpSpPr>
          <p:cNvPr id="39942" name="Group 40">
            <a:extLst>
              <a:ext uri="{FF2B5EF4-FFF2-40B4-BE49-F238E27FC236}">
                <a16:creationId xmlns:a16="http://schemas.microsoft.com/office/drawing/2014/main" id="{B22C6768-AC74-4C5B-BA2A-53B219E92A3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828800"/>
            <a:ext cx="3086100" cy="2000250"/>
            <a:chOff x="2880" y="1536"/>
            <a:chExt cx="2592" cy="1680"/>
          </a:xfrm>
        </p:grpSpPr>
        <p:sp>
          <p:nvSpPr>
            <p:cNvPr id="83978" name="Rectangle 10">
              <a:extLst>
                <a:ext uri="{FF2B5EF4-FFF2-40B4-BE49-F238E27FC236}">
                  <a16:creationId xmlns:a16="http://schemas.microsoft.com/office/drawing/2014/main" id="{EA007D51-A7D0-48B9-9FE6-CF425C135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536"/>
              <a:ext cx="2592" cy="168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83979" name="Text Box 11">
              <a:extLst>
                <a:ext uri="{FF2B5EF4-FFF2-40B4-BE49-F238E27FC236}">
                  <a16:creationId xmlns:a16="http://schemas.microsoft.com/office/drawing/2014/main" id="{73FC8E2A-B5F4-49D7-AE6F-AB59BD8E3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536"/>
              <a:ext cx="240" cy="34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100" b="1">
                  <a:solidFill>
                    <a:srgbClr val="3333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</a:t>
              </a:r>
            </a:p>
          </p:txBody>
        </p:sp>
      </p:grpSp>
      <p:sp>
        <p:nvSpPr>
          <p:cNvPr id="83987" name="Text Box 19">
            <a:extLst>
              <a:ext uri="{FF2B5EF4-FFF2-40B4-BE49-F238E27FC236}">
                <a16:creationId xmlns:a16="http://schemas.microsoft.com/office/drawing/2014/main" id="{B7DDEF03-64B0-4182-9BF7-9AB588964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3543300"/>
            <a:ext cx="234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srgbClr val="333333"/>
                </a:solidFill>
              </a:rPr>
              <a:t>A ={E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1</a:t>
            </a:r>
            <a:r>
              <a:rPr lang="en-US" altLang="en-US" sz="2000" b="1" dirty="0">
                <a:solidFill>
                  <a:srgbClr val="333333"/>
                </a:solidFill>
              </a:rPr>
              <a:t>, 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3</a:t>
            </a:r>
            <a:r>
              <a:rPr lang="en-US" altLang="en-US" sz="2000" b="1" dirty="0">
                <a:solidFill>
                  <a:srgbClr val="333333"/>
                </a:solidFill>
              </a:rPr>
              <a:t>, 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5</a:t>
            </a:r>
            <a:r>
              <a:rPr lang="en-US" altLang="en-US" sz="2000" b="1" dirty="0">
                <a:solidFill>
                  <a:srgbClr val="333333"/>
                </a:solidFill>
              </a:rPr>
              <a:t>}</a:t>
            </a:r>
          </a:p>
        </p:txBody>
      </p:sp>
      <p:sp>
        <p:nvSpPr>
          <p:cNvPr id="83988" name="Text Box 20">
            <a:extLst>
              <a:ext uri="{FF2B5EF4-FFF2-40B4-BE49-F238E27FC236}">
                <a16:creationId xmlns:a16="http://schemas.microsoft.com/office/drawing/2014/main" id="{7AC1EA8D-337B-4C0F-8906-B365AE518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4114800"/>
            <a:ext cx="2628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srgbClr val="333333"/>
                </a:solidFill>
              </a:rPr>
              <a:t>B ={E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3</a:t>
            </a:r>
            <a:r>
              <a:rPr lang="en-US" altLang="en-US" sz="2000" b="1" dirty="0">
                <a:solidFill>
                  <a:srgbClr val="333333"/>
                </a:solidFill>
              </a:rPr>
              <a:t>, 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4</a:t>
            </a:r>
            <a:r>
              <a:rPr lang="en-US" altLang="en-US" sz="2000" b="1" dirty="0">
                <a:solidFill>
                  <a:srgbClr val="333333"/>
                </a:solidFill>
              </a:rPr>
              <a:t>, 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5</a:t>
            </a:r>
            <a:r>
              <a:rPr lang="en-US" altLang="en-US" sz="2000" b="1" dirty="0">
                <a:solidFill>
                  <a:srgbClr val="333333"/>
                </a:solidFill>
              </a:rPr>
              <a:t>,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 </a:t>
            </a:r>
            <a:r>
              <a:rPr lang="en-US" altLang="en-US" sz="2000" b="1" dirty="0">
                <a:solidFill>
                  <a:srgbClr val="333333"/>
                </a:solidFill>
              </a:rPr>
              <a:t>E</a:t>
            </a:r>
            <a:r>
              <a:rPr lang="en-US" altLang="en-US" sz="2000" b="1" baseline="-25000" dirty="0">
                <a:solidFill>
                  <a:srgbClr val="333333"/>
                </a:solidFill>
              </a:rPr>
              <a:t>6</a:t>
            </a:r>
            <a:r>
              <a:rPr lang="en-US" altLang="en-US" sz="2000" b="1" dirty="0">
                <a:solidFill>
                  <a:srgbClr val="333333"/>
                </a:solidFill>
              </a:rPr>
              <a:t>}</a:t>
            </a:r>
          </a:p>
        </p:txBody>
      </p:sp>
      <p:grpSp>
        <p:nvGrpSpPr>
          <p:cNvPr id="3" name="Group 39">
            <a:extLst>
              <a:ext uri="{FF2B5EF4-FFF2-40B4-BE49-F238E27FC236}">
                <a16:creationId xmlns:a16="http://schemas.microsoft.com/office/drawing/2014/main" id="{D1BD4360-F567-4C35-AEC9-24784172A036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943100"/>
            <a:ext cx="3028950" cy="2371726"/>
            <a:chOff x="2784" y="1632"/>
            <a:chExt cx="2544" cy="1992"/>
          </a:xfrm>
        </p:grpSpPr>
        <p:grpSp>
          <p:nvGrpSpPr>
            <p:cNvPr id="39960" name="Group 37">
              <a:extLst>
                <a:ext uri="{FF2B5EF4-FFF2-40B4-BE49-F238E27FC236}">
                  <a16:creationId xmlns:a16="http://schemas.microsoft.com/office/drawing/2014/main" id="{6B6EA0E2-CEC8-4795-B591-83F81596E5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632"/>
              <a:ext cx="1632" cy="1536"/>
              <a:chOff x="3696" y="1632"/>
              <a:chExt cx="1632" cy="1536"/>
            </a:xfrm>
          </p:grpSpPr>
          <p:sp>
            <p:nvSpPr>
              <p:cNvPr id="39962" name="Oval 22" descr="Light downward diagonal">
                <a:extLst>
                  <a:ext uri="{FF2B5EF4-FFF2-40B4-BE49-F238E27FC236}">
                    <a16:creationId xmlns:a16="http://schemas.microsoft.com/office/drawing/2014/main" id="{0FA5578F-50E5-4DD4-87D3-EBEB8339D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632"/>
                <a:ext cx="1632" cy="1536"/>
              </a:xfrm>
              <a:prstGeom prst="ellipse">
                <a:avLst/>
              </a:prstGeom>
              <a:pattFill prst="ltDnDiag">
                <a:fgClr>
                  <a:srgbClr val="339933"/>
                </a:fgClr>
                <a:bgClr>
                  <a:srgbClr val="FFFFFF"/>
                </a:bgClr>
              </a:pattFill>
              <a:ln w="9525">
                <a:solidFill>
                  <a:srgbClr val="3399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991" name="Text Box 23">
                <a:extLst>
                  <a:ext uri="{FF2B5EF4-FFF2-40B4-BE49-F238E27FC236}">
                    <a16:creationId xmlns:a16="http://schemas.microsoft.com/office/drawing/2014/main" id="{B4BEF9E4-33E9-4A33-9B7A-663545B959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" y="2256"/>
                <a:ext cx="33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100" b="1">
                    <a:solidFill>
                      <a:srgbClr val="333333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</p:grpSp>
        <p:cxnSp>
          <p:nvCxnSpPr>
            <p:cNvPr id="39961" name="AutoShape 26">
              <a:extLst>
                <a:ext uri="{FF2B5EF4-FFF2-40B4-BE49-F238E27FC236}">
                  <a16:creationId xmlns:a16="http://schemas.microsoft.com/office/drawing/2014/main" id="{DA017542-1D5B-422F-9888-69BCFEEA3AE9}"/>
                </a:ext>
              </a:extLst>
            </p:cNvPr>
            <p:cNvCxnSpPr>
              <a:cxnSpLocks noChangeShapeType="1"/>
              <a:stCxn id="83988" idx="3"/>
              <a:endCxn id="39962" idx="3"/>
            </p:cNvCxnSpPr>
            <p:nvPr/>
          </p:nvCxnSpPr>
          <p:spPr bwMode="auto">
            <a:xfrm flipV="1">
              <a:off x="2784" y="2943"/>
              <a:ext cx="1151" cy="681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602B43AD-B7DE-42B5-9062-8066C7FC347D}"/>
              </a:ext>
            </a:extLst>
          </p:cNvPr>
          <p:cNvGrpSpPr>
            <a:grpSpLocks/>
          </p:cNvGrpSpPr>
          <p:nvPr/>
        </p:nvGrpSpPr>
        <p:grpSpPr bwMode="auto">
          <a:xfrm>
            <a:off x="4057650" y="1885950"/>
            <a:ext cx="2914650" cy="1857376"/>
            <a:chOff x="2496" y="1584"/>
            <a:chExt cx="2448" cy="1560"/>
          </a:xfrm>
        </p:grpSpPr>
        <p:grpSp>
          <p:nvGrpSpPr>
            <p:cNvPr id="39956" name="Group 36">
              <a:extLst>
                <a:ext uri="{FF2B5EF4-FFF2-40B4-BE49-F238E27FC236}">
                  <a16:creationId xmlns:a16="http://schemas.microsoft.com/office/drawing/2014/main" id="{D3250D7F-8DC2-4BCF-B5CC-B833859E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584"/>
              <a:ext cx="1920" cy="1056"/>
              <a:chOff x="3024" y="1584"/>
              <a:chExt cx="1920" cy="1056"/>
            </a:xfrm>
          </p:grpSpPr>
          <p:sp>
            <p:nvSpPr>
              <p:cNvPr id="39958" name="Oval 21">
                <a:extLst>
                  <a:ext uri="{FF2B5EF4-FFF2-40B4-BE49-F238E27FC236}">
                    <a16:creationId xmlns:a16="http://schemas.microsoft.com/office/drawing/2014/main" id="{557D4811-BFF0-4859-A503-071D8600B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1920" cy="1056"/>
              </a:xfrm>
              <a:prstGeom prst="ellipse">
                <a:avLst/>
              </a:prstGeom>
              <a:solidFill>
                <a:srgbClr val="F0D27E">
                  <a:alpha val="50195"/>
                </a:srgbClr>
              </a:solidFill>
              <a:ln w="28575">
                <a:solidFill>
                  <a:srgbClr val="3399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992" name="Text Box 24">
                <a:extLst>
                  <a:ext uri="{FF2B5EF4-FFF2-40B4-BE49-F238E27FC236}">
                    <a16:creationId xmlns:a16="http://schemas.microsoft.com/office/drawing/2014/main" id="{792F4413-AFD9-471A-98B2-A37FC1241D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2064"/>
                <a:ext cx="288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2100" b="1">
                    <a:solidFill>
                      <a:srgbClr val="333333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</p:grpSp>
        <p:cxnSp>
          <p:nvCxnSpPr>
            <p:cNvPr id="39957" name="AutoShape 25">
              <a:extLst>
                <a:ext uri="{FF2B5EF4-FFF2-40B4-BE49-F238E27FC236}">
                  <a16:creationId xmlns:a16="http://schemas.microsoft.com/office/drawing/2014/main" id="{3C7C6B64-00A5-4A08-90A4-69CAE875A6DA}"/>
                </a:ext>
              </a:extLst>
            </p:cNvPr>
            <p:cNvCxnSpPr>
              <a:cxnSpLocks noChangeShapeType="1"/>
              <a:stCxn id="83987" idx="3"/>
              <a:endCxn id="39958" idx="2"/>
            </p:cNvCxnSpPr>
            <p:nvPr/>
          </p:nvCxnSpPr>
          <p:spPr bwMode="auto">
            <a:xfrm flipV="1">
              <a:off x="2496" y="2112"/>
              <a:ext cx="528" cy="103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947" name="Text Box 12">
            <a:extLst>
              <a:ext uri="{FF2B5EF4-FFF2-40B4-BE49-F238E27FC236}">
                <a16:creationId xmlns:a16="http://schemas.microsoft.com/office/drawing/2014/main" id="{3632D8B7-F0A1-4C0A-94B7-CEF05CAF9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205740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1</a:t>
            </a:r>
          </a:p>
        </p:txBody>
      </p:sp>
      <p:sp>
        <p:nvSpPr>
          <p:cNvPr id="39948" name="Text Box 13">
            <a:extLst>
              <a:ext uri="{FF2B5EF4-FFF2-40B4-BE49-F238E27FC236}">
                <a16:creationId xmlns:a16="http://schemas.microsoft.com/office/drawing/2014/main" id="{8668FEE3-7409-412A-9746-7A4BC14ED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302895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6</a:t>
            </a:r>
          </a:p>
        </p:txBody>
      </p:sp>
      <p:sp>
        <p:nvSpPr>
          <p:cNvPr id="39949" name="Text Box 14">
            <a:extLst>
              <a:ext uri="{FF2B5EF4-FFF2-40B4-BE49-F238E27FC236}">
                <a16:creationId xmlns:a16="http://schemas.microsoft.com/office/drawing/2014/main" id="{8151F50F-F00A-4640-9398-021B416CB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297180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2</a:t>
            </a:r>
          </a:p>
        </p:txBody>
      </p:sp>
      <p:sp>
        <p:nvSpPr>
          <p:cNvPr id="39950" name="Text Box 15">
            <a:extLst>
              <a:ext uri="{FF2B5EF4-FFF2-40B4-BE49-F238E27FC236}">
                <a16:creationId xmlns:a16="http://schemas.microsoft.com/office/drawing/2014/main" id="{62CC11BF-8BFE-43B6-BF9F-D7072FA71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211455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3</a:t>
            </a:r>
          </a:p>
        </p:txBody>
      </p:sp>
      <p:sp>
        <p:nvSpPr>
          <p:cNvPr id="39951" name="Text Box 16">
            <a:extLst>
              <a:ext uri="{FF2B5EF4-FFF2-40B4-BE49-F238E27FC236}">
                <a16:creationId xmlns:a16="http://schemas.microsoft.com/office/drawing/2014/main" id="{E8C9F82E-20FA-4BBE-93D4-1C00CDE49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08610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4</a:t>
            </a:r>
          </a:p>
        </p:txBody>
      </p:sp>
      <p:sp>
        <p:nvSpPr>
          <p:cNvPr id="39952" name="Text Box 17">
            <a:extLst>
              <a:ext uri="{FF2B5EF4-FFF2-40B4-BE49-F238E27FC236}">
                <a16:creationId xmlns:a16="http://schemas.microsoft.com/office/drawing/2014/main" id="{C654A9D8-0B8B-4F5C-B586-F75952FA0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457450"/>
            <a:ext cx="571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100" b="1">
                <a:solidFill>
                  <a:srgbClr val="339933"/>
                </a:solidFill>
              </a:rPr>
              <a:t>E</a:t>
            </a:r>
            <a:r>
              <a:rPr lang="en-US" altLang="en-US" sz="2100" b="1" baseline="-25000">
                <a:solidFill>
                  <a:srgbClr val="339933"/>
                </a:solidFill>
              </a:rPr>
              <a:t>5</a:t>
            </a:r>
          </a:p>
        </p:txBody>
      </p:sp>
      <p:grpSp>
        <p:nvGrpSpPr>
          <p:cNvPr id="39953" name="Group 41">
            <a:extLst>
              <a:ext uri="{FF2B5EF4-FFF2-40B4-BE49-F238E27FC236}">
                <a16:creationId xmlns:a16="http://schemas.microsoft.com/office/drawing/2014/main" id="{E0D71907-DBE0-458F-BB49-E6596BF1A3D2}"/>
              </a:ext>
            </a:extLst>
          </p:cNvPr>
          <p:cNvGrpSpPr>
            <a:grpSpLocks/>
          </p:cNvGrpSpPr>
          <p:nvPr/>
        </p:nvGrpSpPr>
        <p:grpSpPr bwMode="auto">
          <a:xfrm>
            <a:off x="7677150" y="285750"/>
            <a:ext cx="1314450" cy="1143000"/>
            <a:chOff x="4512" y="96"/>
            <a:chExt cx="1104" cy="960"/>
          </a:xfrm>
        </p:grpSpPr>
        <p:sp>
          <p:nvSpPr>
            <p:cNvPr id="84010" name="Rectangle 42">
              <a:extLst>
                <a:ext uri="{FF2B5EF4-FFF2-40B4-BE49-F238E27FC236}">
                  <a16:creationId xmlns:a16="http://schemas.microsoft.com/office/drawing/2014/main" id="{34C75177-175F-4866-BC81-13ED191B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6"/>
              <a:ext cx="1104" cy="960"/>
            </a:xfrm>
            <a:prstGeom prst="rect">
              <a:avLst/>
            </a:prstGeom>
            <a:solidFill>
              <a:srgbClr val="F4ECC6"/>
            </a:solidFill>
            <a:ln w="2857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pic>
          <p:nvPicPr>
            <p:cNvPr id="39955" name="Picture 43" descr="dice">
              <a:extLst>
                <a:ext uri="{FF2B5EF4-FFF2-40B4-BE49-F238E27FC236}">
                  <a16:creationId xmlns:a16="http://schemas.microsoft.com/office/drawing/2014/main" id="{362F5CD5-85CD-4814-955E-BA2231156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" y="168"/>
              <a:ext cx="960" cy="818"/>
            </a:xfrm>
            <a:prstGeom prst="rect">
              <a:avLst/>
            </a:prstGeom>
            <a:noFill/>
            <a:ln w="9525">
              <a:solidFill>
                <a:srgbClr val="CC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52400" y="169158"/>
            <a:ext cx="56483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Basic Concepts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156156"/>
            <a:ext cx="701040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is a collection of one or more </a:t>
            </a:r>
            <a:r>
              <a:rPr lang="en-US" sz="2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simple events. </a:t>
            </a:r>
            <a:endParaRPr lang="en-US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>
            <a:extLst>
              <a:ext uri="{FF2B5EF4-FFF2-40B4-BE49-F238E27FC236}">
                <a16:creationId xmlns:a16="http://schemas.microsoft.com/office/drawing/2014/main" id="{CD3EE4F3-EA60-4AC1-9A98-66899A730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371602"/>
            <a:ext cx="9067800" cy="13144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probability of an event A measures “how often” A will occur. We write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P(A).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Suppose that an experiment is performed </a:t>
            </a:r>
            <a:r>
              <a:rPr lang="en-US" sz="20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times. The relative frequency for an event A is </a:t>
            </a:r>
          </a:p>
          <a:p>
            <a:pPr algn="ctr" eaLnBrk="1" hangingPunct="1">
              <a:lnSpc>
                <a:spcPct val="90000"/>
              </a:lnSpc>
              <a:defRPr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5000" name="Object 8">
            <a:extLst>
              <a:ext uri="{FF2B5EF4-FFF2-40B4-BE49-F238E27FC236}">
                <a16:creationId xmlns:a16="http://schemas.microsoft.com/office/drawing/2014/main" id="{30BCA3E8-59BA-4A17-9CC1-1050F165D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777128"/>
              </p:ext>
            </p:extLst>
          </p:nvPr>
        </p:nvGraphicFramePr>
        <p:xfrm>
          <a:off x="2703910" y="2724151"/>
          <a:ext cx="3925490" cy="869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317160" progId="Equation.3">
                  <p:embed/>
                </p:oleObj>
              </mc:Choice>
              <mc:Fallback>
                <p:oleObj name="Equation" r:id="rId2" imgW="1434960" imgH="317160" progId="Equation.3">
                  <p:embed/>
                  <p:pic>
                    <p:nvPicPr>
                      <p:cNvPr id="85000" name="Object 8">
                        <a:extLst>
                          <a:ext uri="{FF2B5EF4-FFF2-40B4-BE49-F238E27FC236}">
                            <a16:creationId xmlns:a16="http://schemas.microsoft.com/office/drawing/2014/main" id="{30BCA3E8-59BA-4A17-9CC1-1050F165D1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910" y="2724151"/>
                        <a:ext cx="3925490" cy="869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1" name="Object 9">
            <a:extLst>
              <a:ext uri="{FF2B5EF4-FFF2-40B4-BE49-F238E27FC236}">
                <a16:creationId xmlns:a16="http://schemas.microsoft.com/office/drawing/2014/main" id="{7287C026-8072-4C0F-8716-DEB619941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553727"/>
              </p:ext>
            </p:extLst>
          </p:nvPr>
        </p:nvGraphicFramePr>
        <p:xfrm>
          <a:off x="7167562" y="3409955"/>
          <a:ext cx="1671638" cy="78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40" imgH="317160" progId="Equation.3">
                  <p:embed/>
                </p:oleObj>
              </mc:Choice>
              <mc:Fallback>
                <p:oleObj name="Equation" r:id="rId4" imgW="672840" imgH="317160" progId="Equation.3">
                  <p:embed/>
                  <p:pic>
                    <p:nvPicPr>
                      <p:cNvPr id="85001" name="Object 9">
                        <a:extLst>
                          <a:ext uri="{FF2B5EF4-FFF2-40B4-BE49-F238E27FC236}">
                            <a16:creationId xmlns:a16="http://schemas.microsoft.com/office/drawing/2014/main" id="{7287C026-8072-4C0F-8716-DEB6199416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562" y="3409955"/>
                        <a:ext cx="1671638" cy="789385"/>
                      </a:xfrm>
                      <a:prstGeom prst="rect">
                        <a:avLst/>
                      </a:prstGeom>
                      <a:solidFill>
                        <a:srgbClr val="F4ECC6"/>
                      </a:solidFill>
                      <a:ln w="28575">
                        <a:solidFill>
                          <a:srgbClr val="CC0066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2" name="Text Box 10">
            <a:extLst>
              <a:ext uri="{FF2B5EF4-FFF2-40B4-BE49-F238E27FC236}">
                <a16:creationId xmlns:a16="http://schemas.microsoft.com/office/drawing/2014/main" id="{6C6CBD9D-BCDD-4FAA-9577-04F140D0D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592286"/>
            <a:ext cx="4800600" cy="42472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b="1" dirty="0"/>
              <a:t>  If we let </a:t>
            </a:r>
            <a:r>
              <a:rPr lang="en-US" altLang="en-US" b="1" i="1" dirty="0"/>
              <a:t>n </a:t>
            </a:r>
            <a:r>
              <a:rPr lang="en-US" altLang="en-US" b="1" dirty="0"/>
              <a:t>get infinitely large, </a:t>
            </a:r>
          </a:p>
        </p:txBody>
      </p:sp>
      <p:grpSp>
        <p:nvGrpSpPr>
          <p:cNvPr id="1032" name="Group 14">
            <a:extLst>
              <a:ext uri="{FF2B5EF4-FFF2-40B4-BE49-F238E27FC236}">
                <a16:creationId xmlns:a16="http://schemas.microsoft.com/office/drawing/2014/main" id="{1D294EF5-D4BC-4FDD-9505-85CC2DEFE52B}"/>
              </a:ext>
            </a:extLst>
          </p:cNvPr>
          <p:cNvGrpSpPr>
            <a:grpSpLocks/>
          </p:cNvGrpSpPr>
          <p:nvPr/>
        </p:nvGrpSpPr>
        <p:grpSpPr bwMode="auto">
          <a:xfrm>
            <a:off x="7762874" y="361950"/>
            <a:ext cx="1228725" cy="914400"/>
            <a:chOff x="4512" y="96"/>
            <a:chExt cx="1104" cy="960"/>
          </a:xfrm>
        </p:grpSpPr>
        <p:sp>
          <p:nvSpPr>
            <p:cNvPr id="85007" name="Rectangle 15">
              <a:extLst>
                <a:ext uri="{FF2B5EF4-FFF2-40B4-BE49-F238E27FC236}">
                  <a16:creationId xmlns:a16="http://schemas.microsoft.com/office/drawing/2014/main" id="{634C7A6B-82E2-4502-9BEE-FE20FF2D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6"/>
              <a:ext cx="1104" cy="960"/>
            </a:xfrm>
            <a:prstGeom prst="rect">
              <a:avLst/>
            </a:prstGeom>
            <a:solidFill>
              <a:srgbClr val="F4ECC6"/>
            </a:solidFill>
            <a:ln w="2857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pic>
          <p:nvPicPr>
            <p:cNvPr id="1034" name="Picture 16" descr="dice">
              <a:extLst>
                <a:ext uri="{FF2B5EF4-FFF2-40B4-BE49-F238E27FC236}">
                  <a16:creationId xmlns:a16="http://schemas.microsoft.com/office/drawing/2014/main" id="{24280F15-ABC6-40D0-A328-0BD240F63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" y="168"/>
              <a:ext cx="960" cy="818"/>
            </a:xfrm>
            <a:prstGeom prst="rect">
              <a:avLst/>
            </a:prstGeom>
            <a:noFill/>
            <a:ln w="9525">
              <a:solidFill>
                <a:srgbClr val="CC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76200" y="16892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Probability  of an Event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0" name="Text Box 10">
            <a:extLst>
              <a:ext uri="{FF2B5EF4-FFF2-40B4-BE49-F238E27FC236}">
                <a16:creationId xmlns:a16="http://schemas.microsoft.com/office/drawing/2014/main" id="{FDCB9B99-8CB3-4A4D-A792-61335ED3B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562350"/>
            <a:ext cx="8782050" cy="777902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1430" tIns="45715" rIns="91430" bIns="45715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The probability of an event A</a:t>
            </a:r>
            <a:r>
              <a:rPr 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is found by adding the probabilities of all the</a:t>
            </a:r>
          </a:p>
          <a:p>
            <a:pPr>
              <a:spcBef>
                <a:spcPct val="200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simple events contained in A. </a:t>
            </a:r>
          </a:p>
        </p:txBody>
      </p:sp>
      <p:grpSp>
        <p:nvGrpSpPr>
          <p:cNvPr id="40966" name="Group 14">
            <a:extLst>
              <a:ext uri="{FF2B5EF4-FFF2-40B4-BE49-F238E27FC236}">
                <a16:creationId xmlns:a16="http://schemas.microsoft.com/office/drawing/2014/main" id="{174A0033-5897-42FC-961C-BC8C442DD60D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33350"/>
            <a:ext cx="1314450" cy="1143000"/>
            <a:chOff x="4512" y="96"/>
            <a:chExt cx="1104" cy="960"/>
          </a:xfrm>
        </p:grpSpPr>
        <p:sp>
          <p:nvSpPr>
            <p:cNvPr id="87055" name="Rectangle 15">
              <a:extLst>
                <a:ext uri="{FF2B5EF4-FFF2-40B4-BE49-F238E27FC236}">
                  <a16:creationId xmlns:a16="http://schemas.microsoft.com/office/drawing/2014/main" id="{824FCF8B-0C1C-44A7-8DEF-8D4CE95FB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6"/>
              <a:ext cx="1104" cy="960"/>
            </a:xfrm>
            <a:prstGeom prst="rect">
              <a:avLst/>
            </a:prstGeom>
            <a:solidFill>
              <a:srgbClr val="F4ECC6"/>
            </a:solidFill>
            <a:ln w="2857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pic>
          <p:nvPicPr>
            <p:cNvPr id="40968" name="Picture 16" descr="dice">
              <a:extLst>
                <a:ext uri="{FF2B5EF4-FFF2-40B4-BE49-F238E27FC236}">
                  <a16:creationId xmlns:a16="http://schemas.microsoft.com/office/drawing/2014/main" id="{10384B73-B713-40E0-BEEE-31BD3DF3F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" y="168"/>
              <a:ext cx="960" cy="818"/>
            </a:xfrm>
            <a:prstGeom prst="rect">
              <a:avLst/>
            </a:prstGeom>
            <a:noFill/>
            <a:ln w="9525">
              <a:solidFill>
                <a:srgbClr val="CC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76200" y="133350"/>
            <a:ext cx="557212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The Probability  of an Event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5" y="1289248"/>
            <a:ext cx="8858250" cy="17750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P(A) must be between 0 and 1. </a:t>
            </a:r>
          </a:p>
          <a:p>
            <a:pPr>
              <a:lnSpc>
                <a:spcPct val="90000"/>
              </a:lnSpc>
              <a:defRPr/>
            </a:pPr>
            <a:endParaRPr lang="en-US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If event A can never occur, P(A) = 0. If event A always occurs when the experiment is performed, P(A) =1.</a:t>
            </a:r>
          </a:p>
          <a:p>
            <a:pPr lvl="1">
              <a:lnSpc>
                <a:spcPct val="90000"/>
              </a:lnSpc>
              <a:defRPr/>
            </a:pP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sum of the probabilities for all simple events in S equals 1.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5" name="Text Box 11">
            <a:extLst>
              <a:ext uri="{FF2B5EF4-FFF2-40B4-BE49-F238E27FC236}">
                <a16:creationId xmlns:a16="http://schemas.microsoft.com/office/drawing/2014/main" id="{07E0FE88-936D-49B5-BBC3-5CF7B7BE4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733550"/>
            <a:ext cx="4114800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u="sng" dirty="0">
                <a:solidFill>
                  <a:srgbClr val="339933"/>
                </a:solidFill>
              </a:rPr>
              <a:t>1st M&amp;M     2nd M&amp;M     </a:t>
            </a:r>
            <a:r>
              <a:rPr lang="en-US" altLang="en-US" u="sng" dirty="0" err="1">
                <a:solidFill>
                  <a:srgbClr val="339933"/>
                </a:solidFill>
              </a:rPr>
              <a:t>E</a:t>
            </a:r>
            <a:r>
              <a:rPr lang="en-US" altLang="en-US" u="sng" baseline="-25000" dirty="0" err="1">
                <a:solidFill>
                  <a:srgbClr val="339933"/>
                </a:solidFill>
              </a:rPr>
              <a:t>i</a:t>
            </a:r>
            <a:r>
              <a:rPr lang="en-US" altLang="en-US" u="sng" dirty="0">
                <a:solidFill>
                  <a:srgbClr val="339933"/>
                </a:solidFill>
              </a:rPr>
              <a:t>         P(</a:t>
            </a:r>
            <a:r>
              <a:rPr lang="en-US" altLang="en-US" u="sng" dirty="0" err="1">
                <a:solidFill>
                  <a:srgbClr val="339933"/>
                </a:solidFill>
              </a:rPr>
              <a:t>E</a:t>
            </a:r>
            <a:r>
              <a:rPr lang="en-US" altLang="en-US" u="sng" baseline="-25000" dirty="0" err="1">
                <a:solidFill>
                  <a:srgbClr val="339933"/>
                </a:solidFill>
              </a:rPr>
              <a:t>i</a:t>
            </a:r>
            <a:r>
              <a:rPr lang="en-US" altLang="en-US" u="sng" dirty="0">
                <a:solidFill>
                  <a:srgbClr val="339933"/>
                </a:solidFill>
              </a:rPr>
              <a:t>)</a:t>
            </a:r>
            <a:r>
              <a:rPr lang="en-US" altLang="en-US" baseline="-25000" dirty="0">
                <a:solidFill>
                  <a:srgbClr val="339933"/>
                </a:solidFill>
              </a:rPr>
              <a:t> </a:t>
            </a:r>
          </a:p>
        </p:txBody>
      </p:sp>
      <p:sp>
        <p:nvSpPr>
          <p:cNvPr id="103447" name="Text Box 23">
            <a:extLst>
              <a:ext uri="{FF2B5EF4-FFF2-40B4-BE49-F238E27FC236}">
                <a16:creationId xmlns:a16="http://schemas.microsoft.com/office/drawing/2014/main" id="{8E431C87-DF7C-4E28-BDFC-0E15176A2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2493174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>
                <a:solidFill>
                  <a:srgbClr val="333333"/>
                </a:solidFill>
              </a:rPr>
              <a:t>RB</a:t>
            </a:r>
          </a:p>
        </p:txBody>
      </p:sp>
      <p:sp>
        <p:nvSpPr>
          <p:cNvPr id="103448" name="Text Box 24">
            <a:extLst>
              <a:ext uri="{FF2B5EF4-FFF2-40B4-BE49-F238E27FC236}">
                <a16:creationId xmlns:a16="http://schemas.microsoft.com/office/drawing/2014/main" id="{97433A56-508E-40CB-944C-CB4192F4D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2857505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>
                <a:solidFill>
                  <a:srgbClr val="333333"/>
                </a:solidFill>
              </a:rPr>
              <a:t>RG</a:t>
            </a:r>
          </a:p>
        </p:txBody>
      </p:sp>
      <p:sp>
        <p:nvSpPr>
          <p:cNvPr id="103449" name="Text Box 25">
            <a:extLst>
              <a:ext uri="{FF2B5EF4-FFF2-40B4-BE49-F238E27FC236}">
                <a16:creationId xmlns:a16="http://schemas.microsoft.com/office/drawing/2014/main" id="{ACD66553-3268-463D-A037-2EC8FAA89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3257555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>
                <a:solidFill>
                  <a:srgbClr val="333333"/>
                </a:solidFill>
              </a:rPr>
              <a:t>BR</a:t>
            </a:r>
          </a:p>
        </p:txBody>
      </p:sp>
      <p:sp>
        <p:nvSpPr>
          <p:cNvPr id="103450" name="Text Box 26">
            <a:extLst>
              <a:ext uri="{FF2B5EF4-FFF2-40B4-BE49-F238E27FC236}">
                <a16:creationId xmlns:a16="http://schemas.microsoft.com/office/drawing/2014/main" id="{23892830-90C8-4EC6-8687-3F4EDE847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3657605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 dirty="0">
                <a:solidFill>
                  <a:srgbClr val="333333"/>
                </a:solidFill>
              </a:rPr>
              <a:t>BG</a:t>
            </a:r>
          </a:p>
        </p:txBody>
      </p:sp>
      <p:sp>
        <p:nvSpPr>
          <p:cNvPr id="103451" name="Text Box 27">
            <a:extLst>
              <a:ext uri="{FF2B5EF4-FFF2-40B4-BE49-F238E27FC236}">
                <a16:creationId xmlns:a16="http://schemas.microsoft.com/office/drawing/2014/main" id="{2711ECA1-A052-4CE3-A566-545AD0C0C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038350"/>
            <a:ext cx="1371600" cy="323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339933"/>
                </a:solidFill>
              </a:rPr>
              <a:t>1/6</a:t>
            </a:r>
            <a:endParaRPr lang="en-US" altLang="en-US" dirty="0"/>
          </a:p>
        </p:txBody>
      </p:sp>
      <p:sp>
        <p:nvSpPr>
          <p:cNvPr id="103452" name="Text Box 28">
            <a:extLst>
              <a:ext uri="{FF2B5EF4-FFF2-40B4-BE49-F238E27FC236}">
                <a16:creationId xmlns:a16="http://schemas.microsoft.com/office/drawing/2014/main" id="{59DEFDE2-E4F6-4F3B-B595-E141C1A00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724154"/>
            <a:ext cx="3581400" cy="1650449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P(at least 1 red) 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= P(RB) + P(BR)+ P(RG) + P(GR)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4/6 = 2/3</a:t>
            </a:r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4E2BD8C1-E4F4-4148-92CE-1E735A9D59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5950" y="2630093"/>
            <a:ext cx="284560" cy="341709"/>
            <a:chOff x="1776" y="144"/>
            <a:chExt cx="192" cy="230"/>
          </a:xfrm>
        </p:grpSpPr>
        <p:sp>
          <p:nvSpPr>
            <p:cNvPr id="103457" name="Oval 33">
              <a:extLst>
                <a:ext uri="{FF2B5EF4-FFF2-40B4-BE49-F238E27FC236}">
                  <a16:creationId xmlns:a16="http://schemas.microsoft.com/office/drawing/2014/main" id="{E2C7AF25-9424-4478-8E43-11C6A4D0B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92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44084" name="Text Box 34">
              <a:extLst>
                <a:ext uri="{FF2B5EF4-FFF2-40B4-BE49-F238E27FC236}">
                  <a16:creationId xmlns:a16="http://schemas.microsoft.com/office/drawing/2014/main" id="{740C9DC1-6132-4DE4-BCD7-8C2BF317F8E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778" y="144"/>
              <a:ext cx="19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3" name="Group 38">
            <a:extLst>
              <a:ext uri="{FF2B5EF4-FFF2-40B4-BE49-F238E27FC236}">
                <a16:creationId xmlns:a16="http://schemas.microsoft.com/office/drawing/2014/main" id="{BDC7FF26-9EDF-40D6-B86F-9B9BC5D93B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5950" y="3381377"/>
            <a:ext cx="273844" cy="333375"/>
            <a:chOff x="5328" y="576"/>
            <a:chExt cx="184" cy="224"/>
          </a:xfrm>
        </p:grpSpPr>
        <p:sp>
          <p:nvSpPr>
            <p:cNvPr id="103463" name="Oval 39">
              <a:extLst>
                <a:ext uri="{FF2B5EF4-FFF2-40B4-BE49-F238E27FC236}">
                  <a16:creationId xmlns:a16="http://schemas.microsoft.com/office/drawing/2014/main" id="{38861373-8B68-4BE4-9CAE-DB5B8BC28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28" y="624"/>
              <a:ext cx="176" cy="17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44082" name="Text Box 40">
              <a:extLst>
                <a:ext uri="{FF2B5EF4-FFF2-40B4-BE49-F238E27FC236}">
                  <a16:creationId xmlns:a16="http://schemas.microsoft.com/office/drawing/2014/main" id="{E06E65EA-DC58-4AD0-B64A-F6806584177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28" y="576"/>
              <a:ext cx="18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2DC810F3-24DB-4F8D-B9AE-B913FE2B10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5950" y="4067177"/>
            <a:ext cx="273844" cy="333375"/>
            <a:chOff x="4944" y="192"/>
            <a:chExt cx="184" cy="224"/>
          </a:xfrm>
        </p:grpSpPr>
        <p:sp>
          <p:nvSpPr>
            <p:cNvPr id="103472" name="Oval 48">
              <a:extLst>
                <a:ext uri="{FF2B5EF4-FFF2-40B4-BE49-F238E27FC236}">
                  <a16:creationId xmlns:a16="http://schemas.microsoft.com/office/drawing/2014/main" id="{81114C68-40D0-420F-A085-D153070ADA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40"/>
              <a:ext cx="176" cy="17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44080" name="Text Box 49">
              <a:extLst>
                <a:ext uri="{FF2B5EF4-FFF2-40B4-BE49-F238E27FC236}">
                  <a16:creationId xmlns:a16="http://schemas.microsoft.com/office/drawing/2014/main" id="{0319AEDE-D0A9-407B-901B-EC497673D6A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944" y="192"/>
              <a:ext cx="18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m</a:t>
              </a:r>
            </a:p>
          </p:txBody>
        </p:sp>
      </p:grpSp>
      <p:grpSp>
        <p:nvGrpSpPr>
          <p:cNvPr id="5" name="Group 70">
            <a:extLst>
              <a:ext uri="{FF2B5EF4-FFF2-40B4-BE49-F238E27FC236}">
                <a16:creationId xmlns:a16="http://schemas.microsoft.com/office/drawing/2014/main" id="{26EE7401-3100-44B8-9459-663386E09BDC}"/>
              </a:ext>
            </a:extLst>
          </p:cNvPr>
          <p:cNvGrpSpPr>
            <a:grpSpLocks/>
          </p:cNvGrpSpPr>
          <p:nvPr/>
        </p:nvGrpSpPr>
        <p:grpSpPr bwMode="auto">
          <a:xfrm>
            <a:off x="2170510" y="2457452"/>
            <a:ext cx="1132284" cy="333375"/>
            <a:chOff x="863" y="2064"/>
            <a:chExt cx="951" cy="280"/>
          </a:xfrm>
        </p:grpSpPr>
        <p:grpSp>
          <p:nvGrpSpPr>
            <p:cNvPr id="44075" name="Group 44">
              <a:extLst>
                <a:ext uri="{FF2B5EF4-FFF2-40B4-BE49-F238E27FC236}">
                  <a16:creationId xmlns:a16="http://schemas.microsoft.com/office/drawing/2014/main" id="{F8727B9E-9567-4C13-99FA-C9CC2FFC28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84" y="2064"/>
              <a:ext cx="230" cy="280"/>
              <a:chOff x="5328" y="576"/>
              <a:chExt cx="184" cy="224"/>
            </a:xfrm>
          </p:grpSpPr>
          <p:sp>
            <p:nvSpPr>
              <p:cNvPr id="103469" name="Oval 45">
                <a:extLst>
                  <a:ext uri="{FF2B5EF4-FFF2-40B4-BE49-F238E27FC236}">
                    <a16:creationId xmlns:a16="http://schemas.microsoft.com/office/drawing/2014/main" id="{0778223D-AD2A-4F52-8116-5ABFCCD53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28" y="624"/>
                <a:ext cx="176" cy="17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78" name="Text Box 46">
                <a:extLst>
                  <a:ext uri="{FF2B5EF4-FFF2-40B4-BE49-F238E27FC236}">
                    <a16:creationId xmlns:a16="http://schemas.microsoft.com/office/drawing/2014/main" id="{CCD52A39-8EC9-4FC3-8194-0D8055ADD7F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5328" y="576"/>
                <a:ext cx="184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76" name="AutoShape 59">
              <a:extLst>
                <a:ext uri="{FF2B5EF4-FFF2-40B4-BE49-F238E27FC236}">
                  <a16:creationId xmlns:a16="http://schemas.microsoft.com/office/drawing/2014/main" id="{269AF7F7-08D9-4A25-91E2-4F536A254B65}"/>
                </a:ext>
              </a:extLst>
            </p:cNvPr>
            <p:cNvCxnSpPr>
              <a:cxnSpLocks noChangeShapeType="1"/>
              <a:stCxn id="44084" idx="3"/>
            </p:cNvCxnSpPr>
            <p:nvPr/>
          </p:nvCxnSpPr>
          <p:spPr bwMode="auto">
            <a:xfrm flipV="1">
              <a:off x="863" y="2208"/>
              <a:ext cx="722" cy="1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71">
            <a:extLst>
              <a:ext uri="{FF2B5EF4-FFF2-40B4-BE49-F238E27FC236}">
                <a16:creationId xmlns:a16="http://schemas.microsoft.com/office/drawing/2014/main" id="{24D7193E-B434-42FE-8021-BB2BC6A82BCB}"/>
              </a:ext>
            </a:extLst>
          </p:cNvPr>
          <p:cNvGrpSpPr>
            <a:grpSpLocks/>
          </p:cNvGrpSpPr>
          <p:nvPr/>
        </p:nvGrpSpPr>
        <p:grpSpPr bwMode="auto">
          <a:xfrm>
            <a:off x="2156224" y="2800352"/>
            <a:ext cx="1146572" cy="333375"/>
            <a:chOff x="851" y="2352"/>
            <a:chExt cx="963" cy="280"/>
          </a:xfrm>
        </p:grpSpPr>
        <p:grpSp>
          <p:nvGrpSpPr>
            <p:cNvPr id="44071" name="Group 29">
              <a:extLst>
                <a:ext uri="{FF2B5EF4-FFF2-40B4-BE49-F238E27FC236}">
                  <a16:creationId xmlns:a16="http://schemas.microsoft.com/office/drawing/2014/main" id="{D060B874-CF5A-409F-B667-9834F1ADE6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84" y="2352"/>
              <a:ext cx="230" cy="280"/>
              <a:chOff x="4944" y="192"/>
              <a:chExt cx="184" cy="224"/>
            </a:xfrm>
          </p:grpSpPr>
          <p:sp>
            <p:nvSpPr>
              <p:cNvPr id="103454" name="Oval 30">
                <a:extLst>
                  <a:ext uri="{FF2B5EF4-FFF2-40B4-BE49-F238E27FC236}">
                    <a16:creationId xmlns:a16="http://schemas.microsoft.com/office/drawing/2014/main" id="{829DD548-E1EC-443A-A582-D18A6727F7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44" y="240"/>
                <a:ext cx="176" cy="176"/>
              </a:xfrm>
              <a:prstGeom prst="ellipse">
                <a:avLst/>
              </a:pr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74" name="Text Box 31">
                <a:extLst>
                  <a:ext uri="{FF2B5EF4-FFF2-40B4-BE49-F238E27FC236}">
                    <a16:creationId xmlns:a16="http://schemas.microsoft.com/office/drawing/2014/main" id="{4FE97C94-7776-4DBC-9646-9D1AB7495FE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944" y="192"/>
                <a:ext cx="184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72" name="AutoShape 60">
              <a:extLst>
                <a:ext uri="{FF2B5EF4-FFF2-40B4-BE49-F238E27FC236}">
                  <a16:creationId xmlns:a16="http://schemas.microsoft.com/office/drawing/2014/main" id="{6F450693-0639-4B1D-973D-E2D88A99DBF1}"/>
                </a:ext>
              </a:extLst>
            </p:cNvPr>
            <p:cNvCxnSpPr>
              <a:cxnSpLocks noChangeShapeType="1"/>
              <a:stCxn id="103457" idx="6"/>
              <a:endCxn id="44074" idx="1"/>
            </p:cNvCxnSpPr>
            <p:nvPr/>
          </p:nvCxnSpPr>
          <p:spPr bwMode="auto">
            <a:xfrm>
              <a:off x="851" y="2382"/>
              <a:ext cx="733" cy="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73">
            <a:extLst>
              <a:ext uri="{FF2B5EF4-FFF2-40B4-BE49-F238E27FC236}">
                <a16:creationId xmlns:a16="http://schemas.microsoft.com/office/drawing/2014/main" id="{6D7767DF-2FEA-4A97-B93F-14D302A34684}"/>
              </a:ext>
            </a:extLst>
          </p:cNvPr>
          <p:cNvGrpSpPr>
            <a:grpSpLocks/>
          </p:cNvGrpSpPr>
          <p:nvPr/>
        </p:nvGrpSpPr>
        <p:grpSpPr bwMode="auto">
          <a:xfrm>
            <a:off x="2159794" y="3534969"/>
            <a:ext cx="1085850" cy="341710"/>
            <a:chOff x="854" y="2969"/>
            <a:chExt cx="912" cy="287"/>
          </a:xfrm>
        </p:grpSpPr>
        <p:grpSp>
          <p:nvGrpSpPr>
            <p:cNvPr id="44067" name="Group 53">
              <a:extLst>
                <a:ext uri="{FF2B5EF4-FFF2-40B4-BE49-F238E27FC236}">
                  <a16:creationId xmlns:a16="http://schemas.microsoft.com/office/drawing/2014/main" id="{A3C71816-6790-4890-9A71-E30326B219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6" y="2976"/>
              <a:ext cx="230" cy="280"/>
              <a:chOff x="4944" y="192"/>
              <a:chExt cx="184" cy="224"/>
            </a:xfrm>
          </p:grpSpPr>
          <p:sp>
            <p:nvSpPr>
              <p:cNvPr id="103478" name="Oval 54">
                <a:extLst>
                  <a:ext uri="{FF2B5EF4-FFF2-40B4-BE49-F238E27FC236}">
                    <a16:creationId xmlns:a16="http://schemas.microsoft.com/office/drawing/2014/main" id="{65A2C749-C132-457D-89B5-717B699BAB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44" y="240"/>
                <a:ext cx="176" cy="176"/>
              </a:xfrm>
              <a:prstGeom prst="ellipse">
                <a:avLst/>
              </a:prstGeom>
              <a:solidFill>
                <a:srgbClr val="0080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70" name="Text Box 55">
                <a:extLst>
                  <a:ext uri="{FF2B5EF4-FFF2-40B4-BE49-F238E27FC236}">
                    <a16:creationId xmlns:a16="http://schemas.microsoft.com/office/drawing/2014/main" id="{4F969BC2-E6A3-4479-8122-9EC559737F7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944" y="192"/>
                <a:ext cx="184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68" name="AutoShape 63">
              <a:extLst>
                <a:ext uri="{FF2B5EF4-FFF2-40B4-BE49-F238E27FC236}">
                  <a16:creationId xmlns:a16="http://schemas.microsoft.com/office/drawing/2014/main" id="{69D6CC33-B310-4134-AD07-D8DFFF58507F}"/>
                </a:ext>
              </a:extLst>
            </p:cNvPr>
            <p:cNvCxnSpPr>
              <a:cxnSpLocks noChangeShapeType="1"/>
              <a:stCxn id="44082" idx="3"/>
              <a:endCxn id="103478" idx="2"/>
            </p:cNvCxnSpPr>
            <p:nvPr/>
          </p:nvCxnSpPr>
          <p:spPr bwMode="auto">
            <a:xfrm>
              <a:off x="854" y="2969"/>
              <a:ext cx="682" cy="1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72">
            <a:extLst>
              <a:ext uri="{FF2B5EF4-FFF2-40B4-BE49-F238E27FC236}">
                <a16:creationId xmlns:a16="http://schemas.microsoft.com/office/drawing/2014/main" id="{CEC43F15-9D37-44F2-B696-E361471B5033}"/>
              </a:ext>
            </a:extLst>
          </p:cNvPr>
          <p:cNvGrpSpPr>
            <a:grpSpLocks/>
          </p:cNvGrpSpPr>
          <p:nvPr/>
        </p:nvGrpSpPr>
        <p:grpSpPr bwMode="auto">
          <a:xfrm>
            <a:off x="2159794" y="3200400"/>
            <a:ext cx="1096566" cy="341710"/>
            <a:chOff x="854" y="2688"/>
            <a:chExt cx="921" cy="287"/>
          </a:xfrm>
        </p:grpSpPr>
        <p:grpSp>
          <p:nvGrpSpPr>
            <p:cNvPr id="44063" name="Group 41">
              <a:extLst>
                <a:ext uri="{FF2B5EF4-FFF2-40B4-BE49-F238E27FC236}">
                  <a16:creationId xmlns:a16="http://schemas.microsoft.com/office/drawing/2014/main" id="{190E68C3-FC5C-4ADB-ADEF-6EA9E063FA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6" y="2688"/>
              <a:ext cx="239" cy="287"/>
              <a:chOff x="1776" y="144"/>
              <a:chExt cx="192" cy="230"/>
            </a:xfrm>
          </p:grpSpPr>
          <p:sp>
            <p:nvSpPr>
              <p:cNvPr id="103466" name="Oval 42">
                <a:extLst>
                  <a:ext uri="{FF2B5EF4-FFF2-40B4-BE49-F238E27FC236}">
                    <a16:creationId xmlns:a16="http://schemas.microsoft.com/office/drawing/2014/main" id="{2A629513-55DB-4F33-85F0-E224E51EC5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76" y="192"/>
                <a:ext cx="182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66" name="Text Box 43">
                <a:extLst>
                  <a:ext uri="{FF2B5EF4-FFF2-40B4-BE49-F238E27FC236}">
                    <a16:creationId xmlns:a16="http://schemas.microsoft.com/office/drawing/2014/main" id="{CDD31D63-9742-4A57-97EC-44EE30AFB1C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78" y="144"/>
                <a:ext cx="190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64" name="AutoShape 64">
              <a:extLst>
                <a:ext uri="{FF2B5EF4-FFF2-40B4-BE49-F238E27FC236}">
                  <a16:creationId xmlns:a16="http://schemas.microsoft.com/office/drawing/2014/main" id="{5E6A2716-C301-4147-BEFB-129F3A4D11AB}"/>
                </a:ext>
              </a:extLst>
            </p:cNvPr>
            <p:cNvCxnSpPr>
              <a:cxnSpLocks noChangeShapeType="1"/>
              <a:stCxn id="44082" idx="3"/>
              <a:endCxn id="44066" idx="1"/>
            </p:cNvCxnSpPr>
            <p:nvPr/>
          </p:nvCxnSpPr>
          <p:spPr bwMode="auto">
            <a:xfrm flipV="1">
              <a:off x="854" y="2817"/>
              <a:ext cx="684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75">
            <a:extLst>
              <a:ext uri="{FF2B5EF4-FFF2-40B4-BE49-F238E27FC236}">
                <a16:creationId xmlns:a16="http://schemas.microsoft.com/office/drawing/2014/main" id="{8544E767-D020-4772-9E19-3C766C754014}"/>
              </a:ext>
            </a:extLst>
          </p:cNvPr>
          <p:cNvGrpSpPr>
            <a:grpSpLocks/>
          </p:cNvGrpSpPr>
          <p:nvPr/>
        </p:nvGrpSpPr>
        <p:grpSpPr bwMode="auto">
          <a:xfrm>
            <a:off x="2159794" y="4220769"/>
            <a:ext cx="1096566" cy="464344"/>
            <a:chOff x="854" y="3545"/>
            <a:chExt cx="921" cy="390"/>
          </a:xfrm>
        </p:grpSpPr>
        <p:grpSp>
          <p:nvGrpSpPr>
            <p:cNvPr id="44059" name="Group 56">
              <a:extLst>
                <a:ext uri="{FF2B5EF4-FFF2-40B4-BE49-F238E27FC236}">
                  <a16:creationId xmlns:a16="http://schemas.microsoft.com/office/drawing/2014/main" id="{ACF1B96B-E9BE-47B1-A42A-E69C242741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6" y="3648"/>
              <a:ext cx="239" cy="287"/>
              <a:chOff x="1776" y="144"/>
              <a:chExt cx="192" cy="230"/>
            </a:xfrm>
          </p:grpSpPr>
          <p:sp>
            <p:nvSpPr>
              <p:cNvPr id="103481" name="Oval 57">
                <a:extLst>
                  <a:ext uri="{FF2B5EF4-FFF2-40B4-BE49-F238E27FC236}">
                    <a16:creationId xmlns:a16="http://schemas.microsoft.com/office/drawing/2014/main" id="{7DC503AC-CD6C-4A7A-BA36-3DFCE9B98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76" y="192"/>
                <a:ext cx="182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62" name="Text Box 58">
                <a:extLst>
                  <a:ext uri="{FF2B5EF4-FFF2-40B4-BE49-F238E27FC236}">
                    <a16:creationId xmlns:a16="http://schemas.microsoft.com/office/drawing/2014/main" id="{5B2E31CD-C7DD-437B-8BC9-F0210624595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778" y="144"/>
                <a:ext cx="190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60" name="AutoShape 65">
              <a:extLst>
                <a:ext uri="{FF2B5EF4-FFF2-40B4-BE49-F238E27FC236}">
                  <a16:creationId xmlns:a16="http://schemas.microsoft.com/office/drawing/2014/main" id="{6B32EB35-6C8A-41D0-ACC0-5599F041FFBD}"/>
                </a:ext>
              </a:extLst>
            </p:cNvPr>
            <p:cNvCxnSpPr>
              <a:cxnSpLocks noChangeShapeType="1"/>
              <a:stCxn id="44080" idx="3"/>
              <a:endCxn id="44062" idx="1"/>
            </p:cNvCxnSpPr>
            <p:nvPr/>
          </p:nvCxnSpPr>
          <p:spPr bwMode="auto">
            <a:xfrm>
              <a:off x="854" y="3545"/>
              <a:ext cx="684" cy="2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74">
            <a:extLst>
              <a:ext uri="{FF2B5EF4-FFF2-40B4-BE49-F238E27FC236}">
                <a16:creationId xmlns:a16="http://schemas.microsoft.com/office/drawing/2014/main" id="{0EA6F003-4C40-40D2-ADE9-A094420B36E2}"/>
              </a:ext>
            </a:extLst>
          </p:cNvPr>
          <p:cNvGrpSpPr>
            <a:grpSpLocks/>
          </p:cNvGrpSpPr>
          <p:nvPr/>
        </p:nvGrpSpPr>
        <p:grpSpPr bwMode="auto">
          <a:xfrm>
            <a:off x="2159799" y="3943350"/>
            <a:ext cx="1094185" cy="342900"/>
            <a:chOff x="854" y="3312"/>
            <a:chExt cx="919" cy="288"/>
          </a:xfrm>
        </p:grpSpPr>
        <p:grpSp>
          <p:nvGrpSpPr>
            <p:cNvPr id="44055" name="Group 50">
              <a:extLst>
                <a:ext uri="{FF2B5EF4-FFF2-40B4-BE49-F238E27FC236}">
                  <a16:creationId xmlns:a16="http://schemas.microsoft.com/office/drawing/2014/main" id="{9BED145C-3A89-4370-BCFC-BAEDA8A54C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6" y="3312"/>
              <a:ext cx="237" cy="288"/>
              <a:chOff x="5328" y="576"/>
              <a:chExt cx="184" cy="224"/>
            </a:xfrm>
          </p:grpSpPr>
          <p:sp>
            <p:nvSpPr>
              <p:cNvPr id="103475" name="Oval 51">
                <a:extLst>
                  <a:ext uri="{FF2B5EF4-FFF2-40B4-BE49-F238E27FC236}">
                    <a16:creationId xmlns:a16="http://schemas.microsoft.com/office/drawing/2014/main" id="{DB418D63-2016-4CA6-8061-37D38A806B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28" y="624"/>
                <a:ext cx="176" cy="17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44058" name="Text Box 52">
                <a:extLst>
                  <a:ext uri="{FF2B5EF4-FFF2-40B4-BE49-F238E27FC236}">
                    <a16:creationId xmlns:a16="http://schemas.microsoft.com/office/drawing/2014/main" id="{941CD73B-9599-4ECD-93F8-F13F7FBBA17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5328" y="576"/>
                <a:ext cx="184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cxnSp>
          <p:nvCxnSpPr>
            <p:cNvPr id="44056" name="AutoShape 66">
              <a:extLst>
                <a:ext uri="{FF2B5EF4-FFF2-40B4-BE49-F238E27FC236}">
                  <a16:creationId xmlns:a16="http://schemas.microsoft.com/office/drawing/2014/main" id="{A7FCEB86-C50D-40CE-80EE-0916F0EFA826}"/>
                </a:ext>
              </a:extLst>
            </p:cNvPr>
            <p:cNvCxnSpPr>
              <a:cxnSpLocks noChangeShapeType="1"/>
              <a:stCxn id="44080" idx="3"/>
              <a:endCxn id="44058" idx="1"/>
            </p:cNvCxnSpPr>
            <p:nvPr/>
          </p:nvCxnSpPr>
          <p:spPr bwMode="auto">
            <a:xfrm flipV="1">
              <a:off x="854" y="3441"/>
              <a:ext cx="682" cy="1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3492" name="Text Box 68">
            <a:extLst>
              <a:ext uri="{FF2B5EF4-FFF2-40B4-BE49-F238E27FC236}">
                <a16:creationId xmlns:a16="http://schemas.microsoft.com/office/drawing/2014/main" id="{DA82D1D1-7268-4479-8D1A-11ADE8FB2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4024318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>
                <a:solidFill>
                  <a:srgbClr val="333333"/>
                </a:solidFill>
              </a:rPr>
              <a:t>GB</a:t>
            </a:r>
          </a:p>
        </p:txBody>
      </p:sp>
      <p:sp>
        <p:nvSpPr>
          <p:cNvPr id="103493" name="Text Box 69">
            <a:extLst>
              <a:ext uri="{FF2B5EF4-FFF2-40B4-BE49-F238E27FC236}">
                <a16:creationId xmlns:a16="http://schemas.microsoft.com/office/drawing/2014/main" id="{832A050F-4EFD-4C8F-A900-F3CC0B4B6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4400555"/>
            <a:ext cx="514350" cy="323165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>
                <a:solidFill>
                  <a:srgbClr val="333333"/>
                </a:solidFill>
              </a:rPr>
              <a:t>GR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539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/>
              <a:t>Example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971550"/>
            <a:ext cx="9067800" cy="8402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A bowl contains three M&amp;Ms</a:t>
            </a:r>
            <a:r>
              <a:rPr lang="en-US" altLang="en-US" b="1" baseline="30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®</a:t>
            </a:r>
            <a:r>
              <a:rPr lang="en-US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one red, one blue and one green.</a:t>
            </a:r>
          </a:p>
          <a:p>
            <a:pPr algn="just">
              <a:lnSpc>
                <a:spcPct val="90000"/>
              </a:lnSpc>
            </a:pPr>
            <a:endParaRPr lang="en-US" alt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child selects two M&amp;Ms at random. What is the probability that at least one is red?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>
            <a:extLst>
              <a:ext uri="{FF2B5EF4-FFF2-40B4-BE49-F238E27FC236}">
                <a16:creationId xmlns:a16="http://schemas.microsoft.com/office/drawing/2014/main" id="{D4F36983-7121-4FF2-BED0-09253E5A04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80287"/>
              </p:ext>
            </p:extLst>
          </p:nvPr>
        </p:nvGraphicFramePr>
        <p:xfrm>
          <a:off x="2343152" y="1987153"/>
          <a:ext cx="3895725" cy="81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280" imgH="419040" progId="Equation.3">
                  <p:embed/>
                </p:oleObj>
              </mc:Choice>
              <mc:Fallback>
                <p:oleObj name="Equation" r:id="rId2" imgW="2006280" imgH="419040" progId="Equation.3">
                  <p:embed/>
                  <p:pic>
                    <p:nvPicPr>
                      <p:cNvPr id="13314" name="Object 2">
                        <a:extLst>
                          <a:ext uri="{FF2B5EF4-FFF2-40B4-BE49-F238E27FC236}">
                            <a16:creationId xmlns:a16="http://schemas.microsoft.com/office/drawing/2014/main" id="{D4F36983-7121-4FF2-BED0-09253E5A04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2" y="1987153"/>
                        <a:ext cx="3895725" cy="813197"/>
                      </a:xfrm>
                      <a:prstGeom prst="rect">
                        <a:avLst/>
                      </a:prstGeom>
                      <a:solidFill>
                        <a:srgbClr val="F4ECC6"/>
                      </a:solidFill>
                      <a:ln w="28575">
                        <a:solidFill>
                          <a:srgbClr val="CC0066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>
            <a:extLst>
              <a:ext uri="{FF2B5EF4-FFF2-40B4-BE49-F238E27FC236}">
                <a16:creationId xmlns:a16="http://schemas.microsoft.com/office/drawing/2014/main" id="{333D4421-6054-4674-9ED5-F1D70DCB006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719387"/>
            <a:ext cx="1257300" cy="1147763"/>
            <a:chOff x="1536" y="2736"/>
            <a:chExt cx="1056" cy="964"/>
          </a:xfrm>
        </p:grpSpPr>
        <p:sp>
          <p:nvSpPr>
            <p:cNvPr id="13319" name="Text Box 5">
              <a:extLst>
                <a:ext uri="{FF2B5EF4-FFF2-40B4-BE49-F238E27FC236}">
                  <a16:creationId xmlns:a16="http://schemas.microsoft.com/office/drawing/2014/main" id="{5C8C7A42-9858-43A5-B49E-FFCF13C4B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312"/>
              <a:ext cx="960" cy="388"/>
            </a:xfrm>
            <a:prstGeom prst="rect">
              <a:avLst/>
            </a:prstGeom>
            <a:solidFill>
              <a:srgbClr val="CC0066"/>
            </a:solidFill>
            <a:ln w="28575">
              <a:solidFill>
                <a:srgbClr val="F4ECC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rgbClr val="F4ECC6"/>
                  </a:solidFill>
                </a:rPr>
                <a:t>“given”</a:t>
              </a:r>
            </a:p>
          </p:txBody>
        </p:sp>
        <p:sp>
          <p:nvSpPr>
            <p:cNvPr id="13320" name="Freeform 7">
              <a:extLst>
                <a:ext uri="{FF2B5EF4-FFF2-40B4-BE49-F238E27FC236}">
                  <a16:creationId xmlns:a16="http://schemas.microsoft.com/office/drawing/2014/main" id="{31F7EA43-5583-4AA6-888C-58664ED7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736"/>
              <a:ext cx="632" cy="576"/>
            </a:xfrm>
            <a:custGeom>
              <a:avLst/>
              <a:gdLst>
                <a:gd name="T0" fmla="*/ 0 w 632"/>
                <a:gd name="T1" fmla="*/ 0 h 528"/>
                <a:gd name="T2" fmla="*/ 528 w 632"/>
                <a:gd name="T3" fmla="*/ 288 h 528"/>
                <a:gd name="T4" fmla="*/ 624 w 632"/>
                <a:gd name="T5" fmla="*/ 528 h 528"/>
                <a:gd name="T6" fmla="*/ 0 60000 65536"/>
                <a:gd name="T7" fmla="*/ 0 60000 65536"/>
                <a:gd name="T8" fmla="*/ 0 60000 65536"/>
                <a:gd name="T9" fmla="*/ 0 w 632"/>
                <a:gd name="T10" fmla="*/ 0 h 528"/>
                <a:gd name="T11" fmla="*/ 632 w 632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2" h="528">
                  <a:moveTo>
                    <a:pt x="0" y="0"/>
                  </a:moveTo>
                  <a:cubicBezTo>
                    <a:pt x="212" y="100"/>
                    <a:pt x="424" y="200"/>
                    <a:pt x="528" y="288"/>
                  </a:cubicBezTo>
                  <a:cubicBezTo>
                    <a:pt x="632" y="376"/>
                    <a:pt x="628" y="452"/>
                    <a:pt x="624" y="528"/>
                  </a:cubicBezTo>
                </a:path>
              </a:pathLst>
            </a:custGeom>
            <a:noFill/>
            <a:ln w="28575">
              <a:solidFill>
                <a:srgbClr val="CC00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18914"/>
            <a:ext cx="54959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Conditional Probabilities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1004097"/>
            <a:ext cx="8839200" cy="6532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probability that A occurs, given that event B has occurred is called the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conditional probability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of A given B and is defined as 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F15619-1637-4A6B-9F8B-BC0E875B7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24" y="742950"/>
            <a:ext cx="831557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3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A77FCE-7B47-4A0E-AA77-7E501BBD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5" y="742955"/>
            <a:ext cx="7772399" cy="37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4">
            <a:extLst>
              <a:ext uri="{FF2B5EF4-FFF2-40B4-BE49-F238E27FC236}">
                <a16:creationId xmlns:a16="http://schemas.microsoft.com/office/drawing/2014/main" id="{38D5AB1D-4829-4F6A-BBA1-3AEB2A6C1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343151"/>
            <a:ext cx="8915400" cy="1245338"/>
          </a:xfrm>
          <a:prstGeom prst="rect">
            <a:avLst/>
          </a:prstGeom>
          <a:solidFill>
            <a:srgbClr val="F4ECC6"/>
          </a:solidFill>
          <a:ln w="28575">
            <a:solidFill>
              <a:srgbClr val="CC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Two events A and B are </a:t>
            </a:r>
            <a:r>
              <a:rPr lang="en-US" sz="2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independent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if and only if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P(A|B) = P(A)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	or	</a:t>
            </a:r>
            <a:r>
              <a:rPr 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P(B|A) = P(B)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Otherwise, they are </a:t>
            </a:r>
            <a:r>
              <a:rPr lang="en-US" sz="2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18789" name="Rectangle 5">
            <a:extLst>
              <a:ext uri="{FF2B5EF4-FFF2-40B4-BE49-F238E27FC236}">
                <a16:creationId xmlns:a16="http://schemas.microsoft.com/office/drawing/2014/main" id="{0015322B-5ADC-4FB2-857F-C1F26AC87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3371850"/>
            <a:ext cx="6457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59" tIns="33338" rIns="67859" bIns="333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700" dirty="0"/>
          </a:p>
        </p:txBody>
      </p:sp>
      <p:sp>
        <p:nvSpPr>
          <p:cNvPr id="8" name="TextBox 7"/>
          <p:cNvSpPr txBox="1"/>
          <p:nvPr/>
        </p:nvSpPr>
        <p:spPr>
          <a:xfrm>
            <a:off x="-1772" y="58837"/>
            <a:ext cx="54197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Defining Independence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1211818"/>
            <a:ext cx="89154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We can redefine independence in terms of conditional probabilities: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16"/>
            <a:ext cx="54197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Mutually Exclusive Events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42358"/>
            <a:ext cx="8915400" cy="1631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When two events (call them "A" and "B") are Mutually Exclusive it is impossible for them to happen together: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P(A and B) = 0 </a:t>
            </a:r>
          </a:p>
          <a:p>
            <a:r>
              <a:rPr lang="en-IN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"The probability of A and B together equals 0 (impossible)"</a:t>
            </a:r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9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9523" y="361955"/>
            <a:ext cx="557212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Classification—A Two-Step Process  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714" y="1122606"/>
            <a:ext cx="8894885" cy="2585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just"/>
            <a:r>
              <a:rPr lang="en-US" alt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Model construction: Describing a set of predetermined classes</a:t>
            </a:r>
          </a:p>
          <a:p>
            <a:pPr algn="just"/>
            <a:endParaRPr lang="en-US" altLang="en-US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Each tuple/sample is assumed to belong to a predefined class, as determined by the class label attribute</a:t>
            </a:r>
          </a:p>
          <a:p>
            <a:pPr lvl="1" algn="just"/>
            <a:endParaRPr lang="en-US" alt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set of tuples used for model construction is training set</a:t>
            </a:r>
          </a:p>
          <a:p>
            <a:pPr lvl="1" algn="just"/>
            <a:endParaRPr lang="en-US" alt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model is represented as classification rules, decision trees, or mathematical formulae</a:t>
            </a:r>
          </a:p>
        </p:txBody>
      </p:sp>
    </p:spTree>
    <p:extLst>
      <p:ext uri="{BB962C8B-B14F-4D97-AF65-F5344CB8AC3E}">
        <p14:creationId xmlns:p14="http://schemas.microsoft.com/office/powerpoint/2010/main" val="1842476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4114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Mutually Exclusive Events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1219277"/>
            <a:ext cx="8915400" cy="19620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Example: King AND Queen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card cannot be a King AND a Queen at the same time!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probability of a King and a Queen is 0 (Impossible)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2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98C8-6353-4DC7-931A-48337D2F7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123950"/>
            <a:ext cx="8782050" cy="339447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Example: Hearts and Kings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5" name="AutoShape 2" descr="set hearts kings joins at king of hearts">
            <a:extLst>
              <a:ext uri="{FF2B5EF4-FFF2-40B4-BE49-F238E27FC236}">
                <a16:creationId xmlns:a16="http://schemas.microsoft.com/office/drawing/2014/main" id="{F00EC1FB-D22D-48EC-A211-1E55D89BE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81860-09B2-478A-912C-3AEB73BF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2038350"/>
            <a:ext cx="38100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" y="48280"/>
            <a:ext cx="541972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Mutually Exclusive Events</a:t>
            </a:r>
          </a:p>
        </p:txBody>
      </p:sp>
    </p:spTree>
    <p:extLst>
      <p:ext uri="{BB962C8B-B14F-4D97-AF65-F5344CB8AC3E}">
        <p14:creationId xmlns:p14="http://schemas.microsoft.com/office/powerpoint/2010/main" val="1565762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3C7000-3CAE-43B6-9811-1A811E4C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" y="1139429"/>
            <a:ext cx="8934450" cy="37945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AutoShape 2" descr="set hearts kings joins at king of hearts">
            <a:extLst>
              <a:ext uri="{FF2B5EF4-FFF2-40B4-BE49-F238E27FC236}">
                <a16:creationId xmlns:a16="http://schemas.microsoft.com/office/drawing/2014/main" id="{F00EC1FB-D22D-48EC-A211-1E55D89BE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0" y="76200"/>
            <a:ext cx="54959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Not Mutually Exclusive Events</a:t>
            </a:r>
          </a:p>
        </p:txBody>
      </p:sp>
    </p:spTree>
    <p:extLst>
      <p:ext uri="{BB962C8B-B14F-4D97-AF65-F5344CB8AC3E}">
        <p14:creationId xmlns:p14="http://schemas.microsoft.com/office/powerpoint/2010/main" val="122321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819153"/>
            <a:ext cx="8763000" cy="35201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 a formula this is: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P(A or B) = P(A) + P(B) − P(A and B)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"The probability of A or B equals the probability of A plus the probability of B </a:t>
            </a:r>
            <a:br>
              <a:rPr lang="en-IN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minus the probability of A and B“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Here is the same formula, but using ∪ and ∩: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P(A ∪ B) = P(A) + P(B) − P(A ∩ B)</a:t>
            </a:r>
          </a:p>
          <a:p>
            <a:endParaRPr lang="en-IN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9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90" name="Object 1">
            <a:extLst>
              <a:ext uri="{FF2B5EF4-FFF2-40B4-BE49-F238E27FC236}">
                <a16:creationId xmlns:a16="http://schemas.microsoft.com/office/drawing/2014/main" id="{5106AB6E-60E2-4084-A695-493E496F0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194277"/>
              </p:ext>
            </p:extLst>
          </p:nvPr>
        </p:nvGraphicFramePr>
        <p:xfrm>
          <a:off x="1905000" y="1652592"/>
          <a:ext cx="45608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300" imgH="558800" progId="Equation.3">
                  <p:embed/>
                </p:oleObj>
              </mc:Choice>
              <mc:Fallback>
                <p:oleObj name="Equation" r:id="rId3" imgW="4813300" imgH="558800" progId="Equation.3">
                  <p:embed/>
                  <p:pic>
                    <p:nvPicPr>
                      <p:cNvPr id="67590" name="Object 1">
                        <a:extLst>
                          <a:ext uri="{FF2B5EF4-FFF2-40B4-BE49-F238E27FC236}">
                            <a16:creationId xmlns:a16="http://schemas.microsoft.com/office/drawing/2014/main" id="{5106AB6E-60E2-4084-A695-493E496F07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52592"/>
                        <a:ext cx="45608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949" y="21709"/>
            <a:ext cx="54959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Bayes’ Theorem: Basics 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1185158"/>
            <a:ext cx="8991600" cy="3520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lvl="1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Bayes’ Theorem:</a:t>
            </a:r>
          </a:p>
          <a:p>
            <a:pPr lvl="1"/>
            <a:endParaRPr lang="en-US" altLang="en-US" sz="2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en-US" sz="2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en-US" sz="2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Let X be a data sample (“</a:t>
            </a:r>
            <a:r>
              <a:rPr lang="en-US" alt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evidence</a:t>
            </a:r>
            <a:r>
              <a:rPr lang="en-US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”): class label is unknown</a:t>
            </a:r>
          </a:p>
          <a:p>
            <a:pPr lvl="1"/>
            <a:endParaRPr lang="en-US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Let H be a </a:t>
            </a:r>
            <a:r>
              <a:rPr lang="en-US" altLang="en-US" sz="20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hypothesis</a:t>
            </a:r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that X belongs to class C </a:t>
            </a:r>
          </a:p>
          <a:p>
            <a:pPr lvl="1" algn="just"/>
            <a:endParaRPr lang="en-US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 is to determine P(H|X), (i.e., </a:t>
            </a:r>
            <a:r>
              <a:rPr lang="en-US" altLang="en-US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posteriori probability):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probability that the hypothesis holds given the observed data sample X</a:t>
            </a:r>
          </a:p>
          <a:p>
            <a:pPr lvl="1"/>
            <a:endParaRPr lang="en-US" alt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465649"/>
              </p:ext>
            </p:extLst>
          </p:nvPr>
        </p:nvGraphicFramePr>
        <p:xfrm>
          <a:off x="1219200" y="1728787"/>
          <a:ext cx="45608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13300" imgH="558800" progId="Equation.3">
                  <p:embed/>
                </p:oleObj>
              </mc:Choice>
              <mc:Fallback>
                <p:oleObj name="Equation" r:id="rId5" imgW="4813300" imgH="558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728787"/>
                        <a:ext cx="45608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4648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2974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Bayes’ Theorem: Basics 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1185158"/>
            <a:ext cx="8610600" cy="35201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lvl="1"/>
            <a:r>
              <a:rPr lang="en-US" alt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P(H) (</a:t>
            </a:r>
            <a:r>
              <a:rPr lang="en-US" altLang="en-US" sz="20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prior probability</a:t>
            </a:r>
            <a:r>
              <a:rPr lang="en-US" alt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): the initial probability</a:t>
            </a:r>
          </a:p>
          <a:p>
            <a:pPr lvl="1"/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E.g., X will buy computer, regardless of age, income, …</a:t>
            </a:r>
          </a:p>
          <a:p>
            <a:pPr lvl="2"/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000" b="1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P(X): probability that sample data is observed</a:t>
            </a:r>
          </a:p>
          <a:p>
            <a:pPr lvl="1"/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0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P(X|H) (likelihood): the probability of observing the sample X, given that the hypothesis holds</a:t>
            </a:r>
          </a:p>
          <a:p>
            <a:pPr lvl="1"/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E.g., Given that X will buy computer, the prob. that X is 31..40, medium income</a:t>
            </a:r>
          </a:p>
        </p:txBody>
      </p:sp>
    </p:spTree>
    <p:extLst>
      <p:ext uri="{BB962C8B-B14F-4D97-AF65-F5344CB8AC3E}">
        <p14:creationId xmlns:p14="http://schemas.microsoft.com/office/powerpoint/2010/main" val="4121728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2449"/>
            <a:ext cx="58007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Prediction Based on Bayes’ Theorem 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71283"/>
            <a:ext cx="9067800" cy="3457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Given training data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, posteriori probability of a hypothesis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P(H|X)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follows the Bayes’ theorem</a:t>
            </a:r>
          </a:p>
          <a:p>
            <a:pPr>
              <a:lnSpc>
                <a:spcPct val="12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Informally, this can be viewed as </a:t>
            </a:r>
          </a:p>
          <a:p>
            <a:pPr lvl="1">
              <a:lnSpc>
                <a:spcPct val="12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posteriori = likelihood x prior/evidence</a:t>
            </a:r>
          </a:p>
          <a:p>
            <a:pPr lvl="1">
              <a:lnSpc>
                <a:spcPct val="120000"/>
              </a:lnSpc>
            </a:pPr>
            <a:endParaRPr lang="en-US" alt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Predicts X belongs to 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0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iff</a:t>
            </a: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probability P(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0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|X</a:t>
            </a: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is the highest among all the P(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0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|X</a:t>
            </a: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for all the </a:t>
            </a:r>
            <a:r>
              <a:rPr lang="en-US" altLang="en-US" sz="2000" b="1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classes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357626"/>
              </p:ext>
            </p:extLst>
          </p:nvPr>
        </p:nvGraphicFramePr>
        <p:xfrm>
          <a:off x="1885950" y="1919292"/>
          <a:ext cx="56896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300" imgH="558800" progId="Equation.3">
                  <p:embed/>
                </p:oleObj>
              </mc:Choice>
              <mc:Fallback>
                <p:oleObj name="Equation" r:id="rId3" imgW="4813300" imgH="558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919292"/>
                        <a:ext cx="56896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401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44"/>
            <a:ext cx="186928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Example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26" y="1123950"/>
            <a:ext cx="9067800" cy="16504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algn="just"/>
            <a:r>
              <a:rPr lang="en-IN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 factory produces an item using three machines—A, B, and C—which account for 20%, 30%, and 50% of its output, respectively. Of the items produced by machine A, 5% are defective; similarly, 3% of machine B's items and 1% of machine C's are defective. If a randomly selected item is defective, what is the probability it was produced by machine C? </a:t>
            </a:r>
          </a:p>
        </p:txBody>
      </p:sp>
    </p:spTree>
    <p:extLst>
      <p:ext uri="{BB962C8B-B14F-4D97-AF65-F5344CB8AC3E}">
        <p14:creationId xmlns:p14="http://schemas.microsoft.com/office/powerpoint/2010/main" val="369133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721" y="0"/>
            <a:ext cx="54197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Example-Solution</a:t>
            </a:r>
            <a:endParaRPr lang="en-US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C225E21A-F38E-499F-9D3E-D74BA1CE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200150"/>
            <a:ext cx="8686800" cy="350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56055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>
            <a:extLst>
              <a:ext uri="{FF2B5EF4-FFF2-40B4-BE49-F238E27FC236}">
                <a16:creationId xmlns:a16="http://schemas.microsoft.com/office/drawing/2014/main" id="{085A63A6-8469-4A04-BF7C-E23D6DB0F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070745"/>
            <a:ext cx="4495800" cy="31774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Data to be classified: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X = (age &lt;=30,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Income = medium,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Student = yes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Credit_rating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Fair)</a:t>
            </a:r>
          </a:p>
        </p:txBody>
      </p:sp>
      <p:graphicFrame>
        <p:nvGraphicFramePr>
          <p:cNvPr id="75781" name="Object 5">
            <a:extLst>
              <a:ext uri="{FF2B5EF4-FFF2-40B4-BE49-F238E27FC236}">
                <a16:creationId xmlns:a16="http://schemas.microsoft.com/office/drawing/2014/main" id="{50697C4F-913E-4936-B818-87A38277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444314"/>
              </p:ext>
            </p:extLst>
          </p:nvPr>
        </p:nvGraphicFramePr>
        <p:xfrm>
          <a:off x="5105400" y="457200"/>
          <a:ext cx="3832622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324438" imgH="4457652" progId="Excel.Sheet.8">
                  <p:embed/>
                </p:oleObj>
              </mc:Choice>
              <mc:Fallback>
                <p:oleObj name="Worksheet" r:id="rId3" imgW="4324438" imgH="4457652" progId="Excel.Sheet.8">
                  <p:embed/>
                  <p:pic>
                    <p:nvPicPr>
                      <p:cNvPr id="75781" name="Object 5">
                        <a:extLst>
                          <a:ext uri="{FF2B5EF4-FFF2-40B4-BE49-F238E27FC236}">
                            <a16:creationId xmlns:a16="http://schemas.microsoft.com/office/drawing/2014/main" id="{50697C4F-913E-4936-B818-87A382771AD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57200"/>
                        <a:ext cx="3832622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847" y="-2250"/>
            <a:ext cx="472440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Naïve Bayes Classifier: Training Dataset</a:t>
            </a:r>
            <a:endParaRPr 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263" y="438150"/>
            <a:ext cx="557212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Classification—A Two-Step Process  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" y="1104364"/>
            <a:ext cx="8877300" cy="36009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just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Model usage: for classifying future or unknown objects</a:t>
            </a:r>
          </a:p>
          <a:p>
            <a:pPr algn="just"/>
            <a:endParaRPr lang="en-US" altLang="en-US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Estimate accuracy of the model</a:t>
            </a:r>
          </a:p>
          <a:p>
            <a:pPr lvl="2" algn="just"/>
            <a:r>
              <a:rPr lang="en-US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known label of test sample is compared with the classified result from the model</a:t>
            </a:r>
          </a:p>
          <a:p>
            <a:pPr lvl="2" algn="just"/>
            <a:r>
              <a:rPr lang="en-US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Accuracy rate is the percentage of test set samples that are correctly classified by the model</a:t>
            </a:r>
          </a:p>
          <a:p>
            <a:pPr lvl="2" algn="just"/>
            <a:r>
              <a:rPr lang="en-US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Test set is independent of training set (otherwise </a:t>
            </a:r>
            <a:r>
              <a:rPr lang="en-US" altLang="en-US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overfitting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algn="just"/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altLang="en-US" sz="20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If the accuracy is acceptable, use the model to classify new data</a:t>
            </a:r>
          </a:p>
          <a:p>
            <a:pPr lvl="1" algn="just"/>
            <a:endParaRPr lang="en-US" altLang="en-US" sz="2000" b="1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0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Note: If </a:t>
            </a:r>
            <a:r>
              <a:rPr lang="en-US" altLang="en-US" sz="2000" b="1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test set </a:t>
            </a:r>
            <a:r>
              <a:rPr lang="en-US" altLang="en-US" sz="20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used to select models, it is called validation (test) set</a:t>
            </a:r>
          </a:p>
        </p:txBody>
      </p:sp>
    </p:spTree>
    <p:extLst>
      <p:ext uri="{BB962C8B-B14F-4D97-AF65-F5344CB8AC3E}">
        <p14:creationId xmlns:p14="http://schemas.microsoft.com/office/powerpoint/2010/main" val="1668664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581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Naïve Bayes Classifier: An Example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900675"/>
              </p:ext>
            </p:extLst>
          </p:nvPr>
        </p:nvGraphicFramePr>
        <p:xfrm>
          <a:off x="7216780" y="1028700"/>
          <a:ext cx="15462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324438" imgH="4457652" progId="Excel.Sheet.8">
                  <p:embed/>
                </p:oleObj>
              </mc:Choice>
              <mc:Fallback>
                <p:oleObj name="Worksheet" r:id="rId3" imgW="4324438" imgH="4457652" progId="Excel.Sheet.8">
                  <p:embed/>
                  <p:pic>
                    <p:nvPicPr>
                      <p:cNvPr id="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80" y="1028700"/>
                        <a:ext cx="154622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" y="1136640"/>
            <a:ext cx="7086600" cy="34163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0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):   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“yes”)  = 9/14 = 0.643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             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5/14= 0.357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Compute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X|C</a:t>
            </a:r>
            <a:r>
              <a:rPr lang="en-US" altLang="en-US" sz="20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) for each class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P(age = “&lt;=30”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“yes”)  = 2/9 = 0.222</a:t>
            </a:r>
          </a:p>
          <a:p>
            <a:pPr lvl="1"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P(age = “&lt;= 30”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3/5 = 0.6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P(income = “medium”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“yes”) = 4/9 = 0.444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P(income = “medium”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2/5 = 0.4</a:t>
            </a:r>
          </a:p>
        </p:txBody>
      </p:sp>
    </p:spTree>
    <p:extLst>
      <p:ext uri="{BB962C8B-B14F-4D97-AF65-F5344CB8AC3E}">
        <p14:creationId xmlns:p14="http://schemas.microsoft.com/office/powerpoint/2010/main" val="3843630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Naïve Bayes Classifier: An Example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711811"/>
              </p:ext>
            </p:extLst>
          </p:nvPr>
        </p:nvGraphicFramePr>
        <p:xfrm>
          <a:off x="7216780" y="1028700"/>
          <a:ext cx="15462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324438" imgH="4457652" progId="Excel.Sheet.8">
                  <p:embed/>
                </p:oleObj>
              </mc:Choice>
              <mc:Fallback>
                <p:oleObj name="Worksheet" r:id="rId3" imgW="4324438" imgH="4457652" progId="Excel.Sheet.8">
                  <p:embed/>
                  <p:pic>
                    <p:nvPicPr>
                      <p:cNvPr id="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80" y="1028700"/>
                        <a:ext cx="154622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" y="1195622"/>
            <a:ext cx="7086600" cy="3738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P(student = “yes”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“yes) = 6/9 = 0.667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P(student = “yes”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1/5 = 0.2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credit_rating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“fair”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“yes”) = 6/9 = 0.667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credit_rating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“fair” |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2/5 = 0.4</a:t>
            </a:r>
          </a:p>
          <a:p>
            <a:pPr lvl="1"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X = (age &lt;= 30 , income = medium, student = yes, 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credit_rating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fair)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X|C</a:t>
            </a:r>
            <a:r>
              <a:rPr lang="en-US" altLang="en-US" sz="2000" b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) :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X|buys_computer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“yes”) = 0.222 x 0.444 x 0.667 x 0.667 = 0.044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     P(</a:t>
            </a:r>
            <a:r>
              <a:rPr lang="en-US" altLang="en-US" sz="2000" b="1" dirty="0" err="1">
                <a:latin typeface="Times New Roman" pitchFamily="18" charset="0"/>
                <a:cs typeface="Times New Roman" pitchFamily="18" charset="0"/>
              </a:rPr>
              <a:t>X|buys_computer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= “no”) = 0.6 x 0.4 x 0.2 x 0.4 = 0.019</a:t>
            </a:r>
          </a:p>
        </p:txBody>
      </p:sp>
    </p:spTree>
    <p:extLst>
      <p:ext uri="{BB962C8B-B14F-4D97-AF65-F5344CB8AC3E}">
        <p14:creationId xmlns:p14="http://schemas.microsoft.com/office/powerpoint/2010/main" val="1389918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Naïve Bayes Classifier: An Example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549686"/>
              </p:ext>
            </p:extLst>
          </p:nvPr>
        </p:nvGraphicFramePr>
        <p:xfrm>
          <a:off x="7216780" y="1028700"/>
          <a:ext cx="15462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324438" imgH="4457652" progId="Excel.Sheet.8">
                  <p:embed/>
                </p:oleObj>
              </mc:Choice>
              <mc:Fallback>
                <p:oleObj name="Worksheet" r:id="rId3" imgW="4324438" imgH="4457652" progId="Excel.Sheet.8">
                  <p:embed/>
                  <p:pic>
                    <p:nvPicPr>
                      <p:cNvPr id="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6780" y="1028700"/>
                        <a:ext cx="154622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" y="1150129"/>
            <a:ext cx="7086600" cy="2336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X|C</a:t>
            </a:r>
            <a:r>
              <a:rPr lang="en-US" altLang="en-US" sz="2000" b="1" baseline="-250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)*P(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000" b="1" baseline="-250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: 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X|buys_computer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“yes”) * 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“yes”) = 0.028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X|buys_computer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“no”) * P(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“no”) = 0.007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Therefore,  X belongs to class (“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buys_computer</a:t>
            </a:r>
            <a:r>
              <a:rPr lang="en-US" alt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= yes”)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9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Linear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E3134-8C50-3CB1-AC43-3C84CB2E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73437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7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Linear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76CF1-B8BE-CCF4-2C9A-CC4B2FD6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76325"/>
            <a:ext cx="76009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Linear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9A868-879A-8E73-7175-75C9FD6B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71550"/>
            <a:ext cx="7305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049A8-3A2E-FA4B-9F6D-F09823B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623887"/>
            <a:ext cx="74295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514ED-F69A-6BF0-AFED-35E907E0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7750"/>
            <a:ext cx="74199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A298F-4EE0-9969-0833-DE4AAD97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719137"/>
            <a:ext cx="7362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5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AB79-B424-3AEF-9BCC-30DC0F67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5350"/>
            <a:ext cx="7343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>
            <a:extLst>
              <a:ext uri="{FF2B5EF4-FFF2-40B4-BE49-F238E27FC236}">
                <a16:creationId xmlns:a16="http://schemas.microsoft.com/office/drawing/2014/main" id="{5052D8A7-214E-471C-8C82-1D989005B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143" indent="-214288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144" indent="-17143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000" indent="-17143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2857" indent="-17143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715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573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430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289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62AA7-DA7E-4F2D-9C0C-39ED42855720}" type="slidenum">
              <a:rPr lang="en-US" altLang="en-US" sz="9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grpSp>
        <p:nvGrpSpPr>
          <p:cNvPr id="16388" name="Group 3">
            <a:extLst>
              <a:ext uri="{FF2B5EF4-FFF2-40B4-BE49-F238E27FC236}">
                <a16:creationId xmlns:a16="http://schemas.microsoft.com/office/drawing/2014/main" id="{2B382EEB-CAA5-44FE-B3E9-A47C41AF8448}"/>
              </a:ext>
            </a:extLst>
          </p:cNvPr>
          <p:cNvGrpSpPr>
            <a:grpSpLocks/>
          </p:cNvGrpSpPr>
          <p:nvPr/>
        </p:nvGrpSpPr>
        <p:grpSpPr bwMode="auto">
          <a:xfrm>
            <a:off x="2670578" y="895351"/>
            <a:ext cx="1273969" cy="1129904"/>
            <a:chOff x="1283" y="752"/>
            <a:chExt cx="1070" cy="949"/>
          </a:xfrm>
        </p:grpSpPr>
        <p:pic>
          <p:nvPicPr>
            <p:cNvPr id="16401" name="Picture 4">
              <a:extLst>
                <a:ext uri="{FF2B5EF4-FFF2-40B4-BE49-F238E27FC236}">
                  <a16:creationId xmlns:a16="http://schemas.microsoft.com/office/drawing/2014/main" id="{CEC104BA-2D17-4C1F-BA5A-BB2129635C3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752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2" name="Rectangle 5">
              <a:extLst>
                <a:ext uri="{FF2B5EF4-FFF2-40B4-BE49-F238E27FC236}">
                  <a16:creationId xmlns:a16="http://schemas.microsoft.com/office/drawing/2014/main" id="{BE7BA58A-6F52-43DF-A73E-86C65F13D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008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Training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6389" name="Object 0">
            <a:extLst>
              <a:ext uri="{FF2B5EF4-FFF2-40B4-BE49-F238E27FC236}">
                <a16:creationId xmlns:a16="http://schemas.microsoft.com/office/drawing/2014/main" id="{02CFF54B-2F87-4414-BFC6-2B4962C03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448561"/>
              </p:ext>
            </p:extLst>
          </p:nvPr>
        </p:nvGraphicFramePr>
        <p:xfrm>
          <a:off x="1359695" y="2647955"/>
          <a:ext cx="4077891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37188" imgH="2495550" progId="Excel.Sheet.8">
                  <p:embed/>
                </p:oleObj>
              </mc:Choice>
              <mc:Fallback>
                <p:oleObj name="Worksheet" r:id="rId4" imgW="5437188" imgH="2495550" progId="Excel.Sheet.8">
                  <p:embed/>
                  <p:pic>
                    <p:nvPicPr>
                      <p:cNvPr id="16389" name="Object 0">
                        <a:extLst>
                          <a:ext uri="{FF2B5EF4-FFF2-40B4-BE49-F238E27FC236}">
                            <a16:creationId xmlns:a16="http://schemas.microsoft.com/office/drawing/2014/main" id="{02CFF54B-2F87-4414-BFC6-2B4962C0346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695" y="2647955"/>
                        <a:ext cx="4077891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Line 7">
            <a:extLst>
              <a:ext uri="{FF2B5EF4-FFF2-40B4-BE49-F238E27FC236}">
                <a16:creationId xmlns:a16="http://schemas.microsoft.com/office/drawing/2014/main" id="{43078EA2-0ECB-4D9F-85EB-EFC01826F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33515" y="1932390"/>
            <a:ext cx="1313261" cy="7155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6391" name="Line 8">
            <a:extLst>
              <a:ext uri="{FF2B5EF4-FFF2-40B4-BE49-F238E27FC236}">
                <a16:creationId xmlns:a16="http://schemas.microsoft.com/office/drawing/2014/main" id="{47EA9FD7-0940-44AE-8212-A1EC305E6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1" y="1932390"/>
            <a:ext cx="1519238" cy="7917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6392" name="Rectangle 9">
            <a:extLst>
              <a:ext uri="{FF2B5EF4-FFF2-40B4-BE49-F238E27FC236}">
                <a16:creationId xmlns:a16="http://schemas.microsoft.com/office/drawing/2014/main" id="{709E57DF-3943-47CB-B8FD-93CEFE238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1086" y="742950"/>
            <a:ext cx="1409039" cy="62373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69048" tIns="34529" rIns="69048" bIns="34529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Classification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Algorithms</a:t>
            </a:r>
          </a:p>
        </p:txBody>
      </p:sp>
      <p:sp>
        <p:nvSpPr>
          <p:cNvPr id="16393" name="AutoShape 10">
            <a:extLst>
              <a:ext uri="{FF2B5EF4-FFF2-40B4-BE49-F238E27FC236}">
                <a16:creationId xmlns:a16="http://schemas.microsoft.com/office/drawing/2014/main" id="{5AFCDA9B-C1CB-473B-9F6F-B637F1EB9827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4319592" y="1011601"/>
            <a:ext cx="1243013" cy="363140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6394" name="Rectangle 11">
            <a:extLst>
              <a:ext uri="{FF2B5EF4-FFF2-40B4-BE49-F238E27FC236}">
                <a16:creationId xmlns:a16="http://schemas.microsoft.com/office/drawing/2014/main" id="{7D6F9D57-0206-461B-A4B4-1574B482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274" y="3638552"/>
            <a:ext cx="2252732" cy="900729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69048" tIns="34529" rIns="69048" bIns="34529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IF rank = ‘professor’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OR years &gt; 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THEN tenured = ‘yes’ </a:t>
            </a:r>
          </a:p>
        </p:txBody>
      </p:sp>
      <p:grpSp>
        <p:nvGrpSpPr>
          <p:cNvPr id="16395" name="Group 12">
            <a:extLst>
              <a:ext uri="{FF2B5EF4-FFF2-40B4-BE49-F238E27FC236}">
                <a16:creationId xmlns:a16="http://schemas.microsoft.com/office/drawing/2014/main" id="{C4820102-8ABF-4162-8146-7DA8036B23CB}"/>
              </a:ext>
            </a:extLst>
          </p:cNvPr>
          <p:cNvGrpSpPr>
            <a:grpSpLocks/>
          </p:cNvGrpSpPr>
          <p:nvPr/>
        </p:nvGrpSpPr>
        <p:grpSpPr bwMode="auto">
          <a:xfrm>
            <a:off x="6001941" y="1962151"/>
            <a:ext cx="1416844" cy="1129904"/>
            <a:chOff x="4081" y="2026"/>
            <a:chExt cx="1190" cy="949"/>
          </a:xfrm>
        </p:grpSpPr>
        <p:pic>
          <p:nvPicPr>
            <p:cNvPr id="16399" name="Picture 13">
              <a:extLst>
                <a:ext uri="{FF2B5EF4-FFF2-40B4-BE49-F238E27FC236}">
                  <a16:creationId xmlns:a16="http://schemas.microsoft.com/office/drawing/2014/main" id="{80E65EE6-E914-4C97-BA9C-93E2E0F8078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Rectangle 14">
              <a:extLst>
                <a:ext uri="{FF2B5EF4-FFF2-40B4-BE49-F238E27FC236}">
                  <a16:creationId xmlns:a16="http://schemas.microsoft.com/office/drawing/2014/main" id="{5416991F-5C8D-44CE-A74B-5676E4F79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303"/>
              <a:ext cx="86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Classifier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6396" name="Line 15">
            <a:extLst>
              <a:ext uri="{FF2B5EF4-FFF2-40B4-BE49-F238E27FC236}">
                <a16:creationId xmlns:a16="http://schemas.microsoft.com/office/drawing/2014/main" id="{05DE333E-7AE8-4927-872D-DA7C597FCE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3341" y="3028955"/>
            <a:ext cx="398860" cy="59293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6397" name="Line 16">
            <a:extLst>
              <a:ext uri="{FF2B5EF4-FFF2-40B4-BE49-F238E27FC236}">
                <a16:creationId xmlns:a16="http://schemas.microsoft.com/office/drawing/2014/main" id="{5D6F788C-98C7-4BB6-A331-EB1CCD560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1" y="3028955"/>
            <a:ext cx="433388" cy="59293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6398" name="AutoShape 17">
            <a:extLst>
              <a:ext uri="{FF2B5EF4-FFF2-40B4-BE49-F238E27FC236}">
                <a16:creationId xmlns:a16="http://schemas.microsoft.com/office/drawing/2014/main" id="{84942C0A-7F81-49B5-A027-3C2E1A29D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1428755"/>
            <a:ext cx="409575" cy="444103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73" y="357401"/>
            <a:ext cx="488632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Process (1): Model Construction 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01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F3B55-61EA-7CDF-D8E4-D25D77B9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7750"/>
            <a:ext cx="7496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91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1F537-EB1B-C1E0-5F7F-2483CC18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5350"/>
            <a:ext cx="7515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55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11580-995B-914F-0255-345C9047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23950"/>
            <a:ext cx="73152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79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ACA9-E194-0B95-C010-CCAEE3F7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742950"/>
            <a:ext cx="7410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1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E9F59-F1C4-CCD9-28F6-024AD17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19150"/>
            <a:ext cx="7353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FEBAF-8AD4-A788-25EB-6C4B4B09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19150"/>
            <a:ext cx="73533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8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207E-955E-9F89-A5BD-80B58CA1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1323974"/>
            <a:ext cx="65627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84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6BD7-EED3-F5D5-25E4-A172DB0C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7750"/>
            <a:ext cx="7448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5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512C0-1B91-D678-24B1-ABA92690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162050"/>
            <a:ext cx="73247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6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EDA71-A20C-C20E-C1B7-89338778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309687"/>
            <a:ext cx="72104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7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8394EC30-2679-4FB2-ACB9-BEE28CF72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143" indent="-214288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144" indent="-17143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000" indent="-17143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2857" indent="-17143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715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573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430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289" indent="-17143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10B9EE-0030-46D0-8503-4C4088D03D50}" type="slidenum">
              <a:rPr lang="en-US" altLang="en-US" sz="9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900">
              <a:latin typeface="Tahoma" panose="020B060403050404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5266B7BB-0A06-4121-988E-2D92F9A17672}"/>
              </a:ext>
            </a:extLst>
          </p:cNvPr>
          <p:cNvGrpSpPr>
            <a:grpSpLocks/>
          </p:cNvGrpSpPr>
          <p:nvPr/>
        </p:nvGrpSpPr>
        <p:grpSpPr bwMode="auto">
          <a:xfrm>
            <a:off x="4476750" y="895352"/>
            <a:ext cx="1416844" cy="1129903"/>
            <a:chOff x="2800" y="989"/>
            <a:chExt cx="1190" cy="949"/>
          </a:xfrm>
        </p:grpSpPr>
        <p:pic>
          <p:nvPicPr>
            <p:cNvPr id="18454" name="Picture 4">
              <a:extLst>
                <a:ext uri="{FF2B5EF4-FFF2-40B4-BE49-F238E27FC236}">
                  <a16:creationId xmlns:a16="http://schemas.microsoft.com/office/drawing/2014/main" id="{933955B3-5AA9-4275-B9D2-17AEA7F4E76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5" name="Rectangle 5">
              <a:extLst>
                <a:ext uri="{FF2B5EF4-FFF2-40B4-BE49-F238E27FC236}">
                  <a16:creationId xmlns:a16="http://schemas.microsoft.com/office/drawing/2014/main" id="{4248C629-843D-442B-B9BC-CDE83B37D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382"/>
              <a:ext cx="8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Classifier</a:t>
              </a:r>
            </a:p>
          </p:txBody>
        </p:sp>
      </p:grpSp>
      <p:grpSp>
        <p:nvGrpSpPr>
          <p:cNvPr id="18437" name="Group 6">
            <a:extLst>
              <a:ext uri="{FF2B5EF4-FFF2-40B4-BE49-F238E27FC236}">
                <a16:creationId xmlns:a16="http://schemas.microsoft.com/office/drawing/2014/main" id="{449295B4-21DC-4D58-B8C7-837BC773D527}"/>
              </a:ext>
            </a:extLst>
          </p:cNvPr>
          <p:cNvGrpSpPr>
            <a:grpSpLocks/>
          </p:cNvGrpSpPr>
          <p:nvPr/>
        </p:nvGrpSpPr>
        <p:grpSpPr bwMode="auto">
          <a:xfrm>
            <a:off x="2761065" y="1962155"/>
            <a:ext cx="1273969" cy="1129903"/>
            <a:chOff x="1359" y="1723"/>
            <a:chExt cx="1070" cy="949"/>
          </a:xfrm>
        </p:grpSpPr>
        <p:pic>
          <p:nvPicPr>
            <p:cNvPr id="18452" name="Picture 7">
              <a:extLst>
                <a:ext uri="{FF2B5EF4-FFF2-40B4-BE49-F238E27FC236}">
                  <a16:creationId xmlns:a16="http://schemas.microsoft.com/office/drawing/2014/main" id="{94E2E1B5-327E-4961-A833-A445C1C4B00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3" name="Rectangle 8">
              <a:extLst>
                <a:ext uri="{FF2B5EF4-FFF2-40B4-BE49-F238E27FC236}">
                  <a16:creationId xmlns:a16="http://schemas.microsoft.com/office/drawing/2014/main" id="{C40E70EF-3530-4177-97FB-94B188A6B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00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Testing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8438" name="Object 1024">
            <a:extLst>
              <a:ext uri="{FF2B5EF4-FFF2-40B4-BE49-F238E27FC236}">
                <a16:creationId xmlns:a16="http://schemas.microsoft.com/office/drawing/2014/main" id="{54E0CA5F-E332-4017-AE73-F42A91825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795696"/>
              </p:ext>
            </p:extLst>
          </p:nvPr>
        </p:nvGraphicFramePr>
        <p:xfrm>
          <a:off x="1485906" y="3333752"/>
          <a:ext cx="4079081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38775" imgH="1765300" progId="Excel.Sheet.8">
                  <p:embed/>
                </p:oleObj>
              </mc:Choice>
              <mc:Fallback>
                <p:oleObj name="Worksheet" r:id="rId5" imgW="5438775" imgH="1765300" progId="Excel.Sheet.8">
                  <p:embed/>
                  <p:pic>
                    <p:nvPicPr>
                      <p:cNvPr id="18438" name="Object 1024">
                        <a:extLst>
                          <a:ext uri="{FF2B5EF4-FFF2-40B4-BE49-F238E27FC236}">
                            <a16:creationId xmlns:a16="http://schemas.microsoft.com/office/drawing/2014/main" id="{54E0CA5F-E332-4017-AE73-F42A91825AE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6" y="3333752"/>
                        <a:ext cx="4079081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Line 10">
            <a:extLst>
              <a:ext uri="{FF2B5EF4-FFF2-40B4-BE49-F238E27FC236}">
                <a16:creationId xmlns:a16="http://schemas.microsoft.com/office/drawing/2014/main" id="{FC5F8AFE-011D-486E-8746-221FA1D317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3002758"/>
            <a:ext cx="627460" cy="31373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8440" name="Line 11">
            <a:extLst>
              <a:ext uri="{FF2B5EF4-FFF2-40B4-BE49-F238E27FC236}">
                <a16:creationId xmlns:a16="http://schemas.microsoft.com/office/drawing/2014/main" id="{42C5863E-B656-4248-8591-98216442E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9305" y="3002763"/>
            <a:ext cx="1003696" cy="31372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8441" name="AutoShape 12">
            <a:extLst>
              <a:ext uri="{FF2B5EF4-FFF2-40B4-BE49-F238E27FC236}">
                <a16:creationId xmlns:a16="http://schemas.microsoft.com/office/drawing/2014/main" id="{F878CAB3-2895-4640-A142-DE26CBD7A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779" y="3562351"/>
            <a:ext cx="409575" cy="444104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8442" name="Freeform 13">
            <a:extLst>
              <a:ext uri="{FF2B5EF4-FFF2-40B4-BE49-F238E27FC236}">
                <a16:creationId xmlns:a16="http://schemas.microsoft.com/office/drawing/2014/main" id="{3EDE54B6-B7C9-46B7-8E9B-2C094CECED9A}"/>
              </a:ext>
            </a:extLst>
          </p:cNvPr>
          <p:cNvSpPr>
            <a:spLocks/>
          </p:cNvSpPr>
          <p:nvPr/>
        </p:nvSpPr>
        <p:spPr bwMode="auto">
          <a:xfrm>
            <a:off x="6035281" y="1629967"/>
            <a:ext cx="706040" cy="575072"/>
          </a:xfrm>
          <a:custGeom>
            <a:avLst/>
            <a:gdLst>
              <a:gd name="T0" fmla="*/ 0 w 593"/>
              <a:gd name="T1" fmla="*/ 2147483646 h 483"/>
              <a:gd name="T2" fmla="*/ 2147483646 w 593"/>
              <a:gd name="T3" fmla="*/ 0 h 483"/>
              <a:gd name="T4" fmla="*/ 2147483646 w 593"/>
              <a:gd name="T5" fmla="*/ 2147483646 h 483"/>
              <a:gd name="T6" fmla="*/ 2147483646 w 593"/>
              <a:gd name="T7" fmla="*/ 2147483646 h 483"/>
              <a:gd name="T8" fmla="*/ 2147483646 w 593"/>
              <a:gd name="T9" fmla="*/ 2147483646 h 483"/>
              <a:gd name="T10" fmla="*/ 2147483646 w 593"/>
              <a:gd name="T11" fmla="*/ 2147483646 h 483"/>
              <a:gd name="T12" fmla="*/ 2147483646 w 593"/>
              <a:gd name="T13" fmla="*/ 2147483646 h 483"/>
              <a:gd name="T14" fmla="*/ 2147483646 w 593"/>
              <a:gd name="T15" fmla="*/ 2147483646 h 483"/>
              <a:gd name="T16" fmla="*/ 2147483646 w 593"/>
              <a:gd name="T17" fmla="*/ 2147483646 h 483"/>
              <a:gd name="T18" fmla="*/ 2147483646 w 593"/>
              <a:gd name="T19" fmla="*/ 2147483646 h 483"/>
              <a:gd name="T20" fmla="*/ 0 w 593"/>
              <a:gd name="T21" fmla="*/ 2147483646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lIns="91430" tIns="45715" rIns="91430" bIns="45715"/>
          <a:lstStyle/>
          <a:p>
            <a:endParaRPr lang="en-IN" sz="1400"/>
          </a:p>
        </p:txBody>
      </p:sp>
      <p:grpSp>
        <p:nvGrpSpPr>
          <p:cNvPr id="18443" name="Group 14">
            <a:extLst>
              <a:ext uri="{FF2B5EF4-FFF2-40B4-BE49-F238E27FC236}">
                <a16:creationId xmlns:a16="http://schemas.microsoft.com/office/drawing/2014/main" id="{092A3131-7154-4035-80B5-E0F21868BB7B}"/>
              </a:ext>
            </a:extLst>
          </p:cNvPr>
          <p:cNvGrpSpPr>
            <a:grpSpLocks/>
          </p:cNvGrpSpPr>
          <p:nvPr/>
        </p:nvGrpSpPr>
        <p:grpSpPr bwMode="auto">
          <a:xfrm>
            <a:off x="6128153" y="2390781"/>
            <a:ext cx="1335881" cy="611981"/>
            <a:chOff x="4187" y="2008"/>
            <a:chExt cx="1122" cy="514"/>
          </a:xfrm>
        </p:grpSpPr>
        <p:pic>
          <p:nvPicPr>
            <p:cNvPr id="18450" name="Picture 15">
              <a:extLst>
                <a:ext uri="{FF2B5EF4-FFF2-40B4-BE49-F238E27FC236}">
                  <a16:creationId xmlns:a16="http://schemas.microsoft.com/office/drawing/2014/main" id="{E53E318C-3884-4655-B438-05CE7BF8AC0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1" name="Rectangle 16">
              <a:extLst>
                <a:ext uri="{FF2B5EF4-FFF2-40B4-BE49-F238E27FC236}">
                  <a16:creationId xmlns:a16="http://schemas.microsoft.com/office/drawing/2014/main" id="{02DDB5C8-B3DD-42C6-B630-4A3995C76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2149"/>
              <a:ext cx="1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8444" name="Rectangle 17">
            <a:extLst>
              <a:ext uri="{FF2B5EF4-FFF2-40B4-BE49-F238E27FC236}">
                <a16:creationId xmlns:a16="http://schemas.microsoft.com/office/drawing/2014/main" id="{971CD23C-8DC2-40B7-BF4F-D1FC633E8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281" y="3196829"/>
            <a:ext cx="1844479" cy="346731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48" tIns="34529" rIns="69048" bIns="34529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8445" name="Line 18">
            <a:extLst>
              <a:ext uri="{FF2B5EF4-FFF2-40B4-BE49-F238E27FC236}">
                <a16:creationId xmlns:a16="http://schemas.microsoft.com/office/drawing/2014/main" id="{805BC50E-5C57-4037-B38C-F713C8EDB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5385" y="2927749"/>
            <a:ext cx="176808" cy="261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8446" name="Line 19">
            <a:extLst>
              <a:ext uri="{FF2B5EF4-FFF2-40B4-BE49-F238E27FC236}">
                <a16:creationId xmlns:a16="http://schemas.microsoft.com/office/drawing/2014/main" id="{C727F01F-953F-44EA-831B-390369608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7356" y="2905127"/>
            <a:ext cx="218480" cy="28455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0" tIns="45715" rIns="91430" bIns="45715" anchor="ctr"/>
          <a:lstStyle/>
          <a:p>
            <a:endParaRPr lang="en-IN" sz="1400"/>
          </a:p>
        </p:txBody>
      </p:sp>
      <p:sp>
        <p:nvSpPr>
          <p:cNvPr id="18447" name="Freeform 20">
            <a:extLst>
              <a:ext uri="{FF2B5EF4-FFF2-40B4-BE49-F238E27FC236}">
                <a16:creationId xmlns:a16="http://schemas.microsoft.com/office/drawing/2014/main" id="{7420943A-946E-4914-BB5E-00B3EE56FF1E}"/>
              </a:ext>
            </a:extLst>
          </p:cNvPr>
          <p:cNvSpPr>
            <a:spLocks/>
          </p:cNvSpPr>
          <p:nvPr/>
        </p:nvSpPr>
        <p:spPr bwMode="auto">
          <a:xfrm>
            <a:off x="3663554" y="1524000"/>
            <a:ext cx="676275" cy="445294"/>
          </a:xfrm>
          <a:custGeom>
            <a:avLst/>
            <a:gdLst>
              <a:gd name="T0" fmla="*/ 2147483646 w 568"/>
              <a:gd name="T1" fmla="*/ 2147483646 h 374"/>
              <a:gd name="T2" fmla="*/ 2147483646 w 568"/>
              <a:gd name="T3" fmla="*/ 2147483646 h 374"/>
              <a:gd name="T4" fmla="*/ 2147483646 w 568"/>
              <a:gd name="T5" fmla="*/ 2147483646 h 374"/>
              <a:gd name="T6" fmla="*/ 2147483646 w 568"/>
              <a:gd name="T7" fmla="*/ 2147483646 h 374"/>
              <a:gd name="T8" fmla="*/ 2147483646 w 568"/>
              <a:gd name="T9" fmla="*/ 2147483646 h 374"/>
              <a:gd name="T10" fmla="*/ 0 w 568"/>
              <a:gd name="T11" fmla="*/ 2147483646 h 374"/>
              <a:gd name="T12" fmla="*/ 2147483646 w 568"/>
              <a:gd name="T13" fmla="*/ 2147483646 h 374"/>
              <a:gd name="T14" fmla="*/ 2147483646 w 568"/>
              <a:gd name="T15" fmla="*/ 2147483646 h 374"/>
              <a:gd name="T16" fmla="*/ 2147483646 w 568"/>
              <a:gd name="T17" fmla="*/ 2147483646 h 374"/>
              <a:gd name="T18" fmla="*/ 2147483646 w 568"/>
              <a:gd name="T19" fmla="*/ 0 h 374"/>
              <a:gd name="T20" fmla="*/ 2147483646 w 568"/>
              <a:gd name="T21" fmla="*/ 2147483646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lIns="91430" tIns="45715" rIns="91430" bIns="45715"/>
          <a:lstStyle/>
          <a:p>
            <a:endParaRPr lang="en-IN" sz="1400"/>
          </a:p>
        </p:txBody>
      </p:sp>
      <p:pic>
        <p:nvPicPr>
          <p:cNvPr id="18448" name="Picture 21">
            <a:extLst>
              <a:ext uri="{FF2B5EF4-FFF2-40B4-BE49-F238E27FC236}">
                <a16:creationId xmlns:a16="http://schemas.microsoft.com/office/drawing/2014/main" id="{2596BCF4-F657-4135-A4AA-6F9C4816394C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12" y="4095751"/>
            <a:ext cx="540544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9" name="Rectangle 22">
            <a:extLst>
              <a:ext uri="{FF2B5EF4-FFF2-40B4-BE49-F238E27FC236}">
                <a16:creationId xmlns:a16="http://schemas.microsoft.com/office/drawing/2014/main" id="{8723B5E7-F1AC-48AC-A43E-32264EDF0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02" y="3719513"/>
            <a:ext cx="1468912" cy="50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48" tIns="34529" rIns="69048" bIns="34529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Tenured?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722" y="349004"/>
            <a:ext cx="569952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Process (2): Using the Model in Prediction 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4A44E-A303-7E0A-8E02-D85384D2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909637"/>
            <a:ext cx="47434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73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AFFA-EDD8-70B8-1DBC-84B98A6B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1328737"/>
            <a:ext cx="6734175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6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B51FF-0E41-2AE7-82C1-77A87038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323974"/>
            <a:ext cx="637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CD70D-0095-DFBE-9DAD-9D31199F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790575"/>
            <a:ext cx="72866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8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F27B2-E47D-4B37-2B29-0A993D4F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366837"/>
            <a:ext cx="6372225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02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E2AAC-93DB-D2EB-B0B1-AD407EA2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738187"/>
            <a:ext cx="7343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01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79B53-FE6B-76D7-5220-958F275F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804862"/>
            <a:ext cx="7172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0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5DF09-AC62-44A6-503C-3D58AC21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081087"/>
            <a:ext cx="70580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0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D8D86-E590-59F6-7368-00D36126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638175"/>
            <a:ext cx="73818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8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17094-2B2E-9880-F63F-B92EC2BC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3950"/>
            <a:ext cx="7324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372358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1135628"/>
            <a:ext cx="8915400" cy="369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 Nearest Neighbors(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is a non-parametric method used for classification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1" y="1962155"/>
            <a:ext cx="8915400" cy="369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It is a lazy learning algorithm where all computation is deferred until classification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387865"/>
            <a:ext cx="8915400" cy="646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also an instance based learning algorithm: 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Store training examples and delay the processing (“lazy evaluation”) until a new instance must be classified</a:t>
            </a:r>
          </a:p>
        </p:txBody>
      </p:sp>
    </p:spTree>
    <p:extLst>
      <p:ext uri="{BB962C8B-B14F-4D97-AF65-F5344CB8AC3E}">
        <p14:creationId xmlns:p14="http://schemas.microsoft.com/office/powerpoint/2010/main" val="27163260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2BB5E-8F51-8C9A-3B4B-5A7A1234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28750"/>
            <a:ext cx="7162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2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B112D-D21D-5D56-617E-250B67E1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57300"/>
            <a:ext cx="6934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4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71D61-F6D0-104A-9FBA-96EF74C5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823912"/>
            <a:ext cx="67532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6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6553200" cy="4616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Regression- Multiclass Classification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F7DC1-7F30-1CED-E066-A273CE10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009650"/>
            <a:ext cx="44291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2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E9B7F-AA77-54F7-C433-7D11C74F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7750"/>
            <a:ext cx="73247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7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8127C-E5CD-0F8F-F24B-5CBD42FD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14387"/>
            <a:ext cx="7543800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6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C5C9D-9DAC-4856-4213-0122509C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1550"/>
            <a:ext cx="71628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0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4361A-E0C7-5A7B-7909-709E754E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666750"/>
            <a:ext cx="7286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5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Logistic Regression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6B690-06AF-3E42-5BD3-25C9D90A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971550"/>
            <a:ext cx="70675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07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7141" r="305" b="5356"/>
          <a:stretch/>
        </p:blipFill>
        <p:spPr>
          <a:xfrm>
            <a:off x="0" y="438152"/>
            <a:ext cx="9067800" cy="421935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656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361950"/>
            <a:ext cx="55721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1167656"/>
            <a:ext cx="8915401" cy="1785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When does one use this algorithm? </a:t>
            </a:r>
          </a:p>
          <a:p>
            <a:endParaRPr lang="en-US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When there are non linear decision boundaries between classes</a:t>
            </a:r>
          </a:p>
          <a:p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When the amount of data is large.</a:t>
            </a:r>
          </a:p>
          <a:p>
            <a:endParaRPr lang="en-US" b="1" dirty="0">
              <a:solidFill>
                <a:schemeClr val="accent4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9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438150"/>
            <a:ext cx="549592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K-Nearest Neighbors(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1145570"/>
            <a:ext cx="8915401" cy="2800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 Nearest Neighbors</a:t>
            </a:r>
          </a:p>
          <a:p>
            <a:r>
              <a:rPr lang="en-US" sz="2400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Input features</a:t>
            </a: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Input features can be both quantitative and qualitative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Outputs</a:t>
            </a:r>
          </a:p>
          <a:p>
            <a:r>
              <a:rPr 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0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Outputs are categorical values, which typically are the class of the data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KNN  explains a categorical value using the majority votes of nearest</a:t>
            </a:r>
          </a:p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neighbors</a:t>
            </a:r>
          </a:p>
        </p:txBody>
      </p:sp>
    </p:spTree>
    <p:extLst>
      <p:ext uri="{BB962C8B-B14F-4D97-AF65-F5344CB8AC3E}">
        <p14:creationId xmlns:p14="http://schemas.microsoft.com/office/powerpoint/2010/main" val="248316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24284</TotalTime>
  <Words>2361</Words>
  <Application>Microsoft Office PowerPoint</Application>
  <PresentationFormat>On-screen Show (16:9)</PresentationFormat>
  <Paragraphs>391</Paragraphs>
  <Slides>79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Carlito</vt:lpstr>
      <vt:lpstr>Tahoma</vt:lpstr>
      <vt:lpstr>Times New Roman</vt:lpstr>
      <vt:lpstr>Office Theme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3-KNN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Basic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Dr N.Sandhya</cp:lastModifiedBy>
  <cp:revision>1115</cp:revision>
  <dcterms:created xsi:type="dcterms:W3CDTF">2006-08-16T00:00:00Z</dcterms:created>
  <dcterms:modified xsi:type="dcterms:W3CDTF">2023-02-27T07:21:37Z</dcterms:modified>
</cp:coreProperties>
</file>